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7"/>
  </p:notesMasterIdLst>
  <p:sldIdLst>
    <p:sldId id="256" r:id="rId2"/>
    <p:sldId id="397" r:id="rId3"/>
    <p:sldId id="404" r:id="rId4"/>
    <p:sldId id="405" r:id="rId5"/>
    <p:sldId id="406" r:id="rId6"/>
    <p:sldId id="407" r:id="rId7"/>
    <p:sldId id="408" r:id="rId8"/>
    <p:sldId id="409" r:id="rId9"/>
    <p:sldId id="410" r:id="rId10"/>
    <p:sldId id="416" r:id="rId11"/>
    <p:sldId id="414" r:id="rId12"/>
    <p:sldId id="417" r:id="rId13"/>
    <p:sldId id="418" r:id="rId14"/>
    <p:sldId id="420" r:id="rId15"/>
    <p:sldId id="419" r:id="rId16"/>
    <p:sldId id="421" r:id="rId17"/>
    <p:sldId id="422" r:id="rId18"/>
    <p:sldId id="423" r:id="rId19"/>
    <p:sldId id="424" r:id="rId20"/>
    <p:sldId id="425" r:id="rId21"/>
    <p:sldId id="426" r:id="rId22"/>
    <p:sldId id="427" r:id="rId23"/>
    <p:sldId id="428" r:id="rId24"/>
    <p:sldId id="429" r:id="rId25"/>
    <p:sldId id="415" r:id="rId26"/>
  </p:sldIdLst>
  <p:sldSz cx="12192000" cy="6858000"/>
  <p:notesSz cx="6858000" cy="9144000"/>
  <p:embeddedFontLst>
    <p:embeddedFont>
      <p:font typeface="Abadi Extra Light" panose="020B0204020104020204" pitchFamily="34" charset="0"/>
      <p:regular r:id="rId28"/>
    </p:embeddedFont>
    <p:embeddedFont>
      <p:font typeface="Arial Narrow" panose="020B0606020202030204" pitchFamily="34" charset="0"/>
      <p:regular r:id="rId29"/>
      <p:bold r:id="rId30"/>
      <p:italic r:id="rId31"/>
      <p:boldItalic r:id="rId32"/>
    </p:embeddedFont>
    <p:embeddedFont>
      <p:font typeface="Calibri" panose="020F0502020204030204" pitchFamily="34" charset="0"/>
      <p:regular r:id="rId33"/>
      <p:bold r:id="rId34"/>
      <p:italic r:id="rId35"/>
      <p:boldItalic r:id="rId36"/>
    </p:embeddedFont>
    <p:embeddedFont>
      <p:font typeface="Calibri Light" panose="020F0302020204030204" pitchFamily="34" charset="0"/>
      <p:regular r:id="rId37"/>
      <p:italic r:id="rId38"/>
    </p:embeddedFont>
    <p:embeddedFont>
      <p:font typeface="Product Sans" panose="020B0403030502040203" pitchFamily="34" charset="0"/>
      <p:regular r:id="rId39"/>
      <p:bold r:id="rId40"/>
      <p:italic r:id="rId41"/>
      <p:boldItalic r:id="rId4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2F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35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21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2.fntdata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42" Type="http://schemas.openxmlformats.org/officeDocument/2006/relationships/font" Target="fonts/font15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font" Target="fonts/font13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1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2BD121-AAFC-4C92-8EA5-2E2AC2163243}" type="datetimeFigureOut">
              <a:rPr lang="en-IN" smtClean="0"/>
              <a:t>14-05-2020</a:t>
            </a:fld>
            <a:endParaRPr lang="en-IN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098397-8F6F-45B4-8909-AFC6033E4D5E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23616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70506-4240-4F71-9FC4-E0D4418ED4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D8FA45-0D9A-4ED9-BB6C-835D18EFBD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EAD6C2-AA4D-43D0-A609-722CB49608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18D04-38B7-44AB-8A5C-78F4D13CA9CB}" type="datetimeFigureOut">
              <a:rPr lang="en-IN" smtClean="0"/>
              <a:t>14-05-2020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28CA0F-44A1-45A7-8AF2-B3F99CE20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CA0137-3C87-4AAB-827F-424556D57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B7A5E6-9A9D-4A20-AC62-575BF797326D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21114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84637D-CAEA-4B6F-90E2-12D1E8C9E9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0D5722-4DC6-484C-B1AA-F978CC1D41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43342D-859C-4EB5-89EB-2B26456B29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18D04-38B7-44AB-8A5C-78F4D13CA9CB}" type="datetimeFigureOut">
              <a:rPr lang="en-IN" smtClean="0"/>
              <a:t>14-05-2020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44C380-2D2B-49D1-8FD7-F2E25146B2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18135E-AEF2-404A-BC09-651AFADD87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B7A5E6-9A9D-4A20-AC62-575BF797326D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72616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C8EEF14-B50A-4507-89FA-F02BD3BAFD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912525-F026-46A7-A7FE-C8BC7C0D69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F72F82-DBC8-49C8-9ACB-057AC9B00B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18D04-38B7-44AB-8A5C-78F4D13CA9CB}" type="datetimeFigureOut">
              <a:rPr lang="en-IN" smtClean="0"/>
              <a:t>14-05-2020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C60BF1-0824-4AF0-8822-5EAE5B691D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B8993E-0441-4949-A6D5-F40A2E14F6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B7A5E6-9A9D-4A20-AC62-575BF797326D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07819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5E7CDE-ED3C-4D36-B57D-D50BA61E5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657D2E-5754-4C08-BFB6-7141ACA3DB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066273-6D74-4C7E-87AA-994A8BD5EA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18D04-38B7-44AB-8A5C-78F4D13CA9CB}" type="datetimeFigureOut">
              <a:rPr lang="en-IN" smtClean="0"/>
              <a:t>14-05-2020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9AB096-667D-42B0-B63B-F920CC3D68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Dept. of CSE</a:t>
            </a:r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FC7F5D-022F-4B98-968A-4E0F8D94E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B7A5E6-9A9D-4A20-AC62-575BF797326D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41658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CF14C-9892-4771-AC0F-83CD587AF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6B9DF8-B33A-4FBD-A6E9-AB3ABB8F02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934660-0F07-48D8-96EE-52F2E82088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18D04-38B7-44AB-8A5C-78F4D13CA9CB}" type="datetimeFigureOut">
              <a:rPr lang="en-IN" smtClean="0"/>
              <a:t>14-05-2020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2B3162-04FB-47B0-A274-FC6309FBAE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7D84DB-C569-43D3-8F65-C1F24D6A6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B7A5E6-9A9D-4A20-AC62-575BF797326D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26776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D04A9E-9511-42AE-BF06-CACE753437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DC96E2-A802-4805-A880-0DD37CFF78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BCA715-597C-4301-8736-3171CE8366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4A7F48-A405-47B2-BB9C-5B8BAB4A10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18D04-38B7-44AB-8A5C-78F4D13CA9CB}" type="datetimeFigureOut">
              <a:rPr lang="en-IN" smtClean="0"/>
              <a:t>14-05-2020</a:t>
            </a:fld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51BFE5-205E-4A22-A1AD-50C378760B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EC0F4A-2375-4721-B68E-6031B5B54E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B7A5E6-9A9D-4A20-AC62-575BF797326D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48662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0B285-5827-47D1-BA8A-6326F02326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3C6E4D-3E17-4EAD-BB9D-37B536A8AF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D35045-1102-459F-A91A-2E671D0096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3CED417-AF0F-4159-8F7D-4910680A8DD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8CE747C-BFC1-424D-9AE8-D773073E6E1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07729F4-3E90-4272-AE31-0E4D6E16B9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18D04-38B7-44AB-8A5C-78F4D13CA9CB}" type="datetimeFigureOut">
              <a:rPr lang="en-IN" smtClean="0"/>
              <a:t>14-05-2020</a:t>
            </a:fld>
            <a:endParaRPr lang="en-IN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C35B40E-97B4-4EEC-93FA-BB3160DE76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E9F24C7-4CB3-441A-BAB9-AC0C3F7979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B7A5E6-9A9D-4A20-AC62-575BF797326D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7774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97F957-EFF8-4502-97EB-4733570E1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6EBAAB-25D9-4A98-BCAD-C84F2601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18D04-38B7-44AB-8A5C-78F4D13CA9CB}" type="datetimeFigureOut">
              <a:rPr lang="en-IN" smtClean="0"/>
              <a:t>14-05-2020</a:t>
            </a:fld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33269F-4F39-478E-A7E9-F1569D9CBE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508C5F-EF76-4012-8795-C7B3DEA04A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B7A5E6-9A9D-4A20-AC62-575BF797326D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5282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724080D-8F73-453C-A470-103ACA511F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18D04-38B7-44AB-8A5C-78F4D13CA9CB}" type="datetimeFigureOut">
              <a:rPr lang="en-IN" smtClean="0"/>
              <a:t>14-05-2020</a:t>
            </a:fld>
            <a:endParaRPr lang="en-I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777BB8-FE53-4033-BC12-EC4947E962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962D54-875F-41DC-A5E6-53312772EF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B7A5E6-9A9D-4A20-AC62-575BF797326D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28935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DC3D9E-B7AA-46F5-A19A-E444BCC027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FA239E-5B8B-4AB5-BC71-DBAE4F365C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649518-CC57-486C-B3A5-F7935E197D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90DD69-4854-4F5F-93CD-9A2BDBBA04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18D04-38B7-44AB-8A5C-78F4D13CA9CB}" type="datetimeFigureOut">
              <a:rPr lang="en-IN" smtClean="0"/>
              <a:t>14-05-2020</a:t>
            </a:fld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3A1447-1EEC-47FD-BBDC-93B9D8BF59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049450-0AD6-4CB6-85DC-412F70B48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B7A5E6-9A9D-4A20-AC62-575BF797326D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01593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1059AC-4023-42D1-B471-D71BE4B2C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E4F42F4-D7D9-4EE1-8B5D-DAAE95004C7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77E2A1-C8F1-4E17-A93F-E9397A8E91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392E40-3FA8-4D26-95A8-045CC4A58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18D04-38B7-44AB-8A5C-78F4D13CA9CB}" type="datetimeFigureOut">
              <a:rPr lang="en-IN" smtClean="0"/>
              <a:t>14-05-2020</a:t>
            </a:fld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E112ED-4CFB-4D2D-A0B8-11BB3F473D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699D7D-CE56-4FA3-B708-77C1A63C29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B7A5E6-9A9D-4A20-AC62-575BF797326D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04829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921BB3E-E7EB-4978-BE77-1B8B509323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12AF75-E4F6-4B5A-9044-36F26E59AB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07D72B-02B8-4B17-9908-A46D786E7F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418D04-38B7-44AB-8A5C-78F4D13CA9CB}" type="datetimeFigureOut">
              <a:rPr lang="en-IN" smtClean="0"/>
              <a:t>14-05-2020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20248C-6B04-4FAD-BBC7-9A06E3FB18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9B66EA-3673-419C-8C7D-0A75EBED7F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B7A5E6-9A9D-4A20-AC62-575BF797326D}" type="slidenum">
              <a:rPr lang="en-IN" smtClean="0"/>
              <a:t>‹#›</a:t>
            </a:fld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3671B77-BE9D-439C-96EA-06BA171E3D5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049583"/>
            <a:ext cx="12192000" cy="808416"/>
          </a:xfrm>
          <a:prstGeom prst="rect">
            <a:avLst/>
          </a:prstGeom>
        </p:spPr>
      </p:pic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9DBC8529-FF67-4629-82C6-34B752C01881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Dept. of Computer Science Engineering</a:t>
            </a:r>
            <a:endParaRPr lang="en-IN" sz="14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20146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C00000"/>
          </a:solidFill>
          <a:latin typeface="Arial Narrow" panose="020B060602020203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large mountain in the background&#10;&#10;Description automatically generated">
            <a:extLst>
              <a:ext uri="{FF2B5EF4-FFF2-40B4-BE49-F238E27FC236}">
                <a16:creationId xmlns:a16="http://schemas.microsoft.com/office/drawing/2014/main" id="{EBCBA1A9-6636-44A6-A2EB-4F47BE33A46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415" r="21" b="26879"/>
          <a:stretch/>
        </p:blipFill>
        <p:spPr>
          <a:xfrm>
            <a:off x="3176" y="0"/>
            <a:ext cx="12188824" cy="6858000"/>
          </a:xfrm>
          <a:prstGeom prst="rect">
            <a:avLst/>
          </a:prstGeom>
        </p:spPr>
      </p:pic>
      <p:pic>
        <p:nvPicPr>
          <p:cNvPr id="14" name="Picture 13" descr="A close up of a sign&#10;&#10;Description automatically generated">
            <a:extLst>
              <a:ext uri="{FF2B5EF4-FFF2-40B4-BE49-F238E27FC236}">
                <a16:creationId xmlns:a16="http://schemas.microsoft.com/office/drawing/2014/main" id="{C1B55AFB-7B83-47BD-85D2-B30CE0EDB0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43" y="153390"/>
            <a:ext cx="2249712" cy="75158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22F921C-4EE7-4DEF-9A60-6DCF4B470790}"/>
              </a:ext>
            </a:extLst>
          </p:cNvPr>
          <p:cNvSpPr txBox="1"/>
          <p:nvPr/>
        </p:nvSpPr>
        <p:spPr>
          <a:xfrm>
            <a:off x="9333452" y="329129"/>
            <a:ext cx="26118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b="1" dirty="0">
                <a:ln w="0"/>
                <a:solidFill>
                  <a:srgbClr val="00206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ECSE205L - Spring 2020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64EB14-9F93-40B7-B77A-79B13E7FC4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81314" y="2178577"/>
            <a:ext cx="4660930" cy="1515338"/>
          </a:xfrm>
        </p:spPr>
        <p:txBody>
          <a:bodyPr>
            <a:normAutofit/>
          </a:bodyPr>
          <a:lstStyle/>
          <a:p>
            <a:r>
              <a:rPr lang="en-IN" sz="6600" dirty="0" err="1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oduct Sans" panose="020B0403030502040203" pitchFamily="34" charset="0"/>
              </a:rPr>
              <a:t>dCloud</a:t>
            </a:r>
            <a:endParaRPr lang="en-IN" sz="6600" dirty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roduct Sans" panose="020B0403030502040203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870459E-FA04-4430-91A4-2D0303B4CC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0809" y="5667603"/>
            <a:ext cx="3171291" cy="661212"/>
          </a:xfrm>
        </p:spPr>
        <p:txBody>
          <a:bodyPr>
            <a:normAutofit/>
          </a:bodyPr>
          <a:lstStyle/>
          <a:p>
            <a:r>
              <a:rPr lang="en-IN" sz="3200" b="1" dirty="0" err="1"/>
              <a:t>Aachman</a:t>
            </a:r>
            <a:r>
              <a:rPr lang="en-IN" sz="3200" b="1" dirty="0"/>
              <a:t> Garg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37D6623D-47DC-4091-A506-ED4897B5133A}"/>
              </a:ext>
            </a:extLst>
          </p:cNvPr>
          <p:cNvSpPr txBox="1">
            <a:spLocks/>
          </p:cNvSpPr>
          <p:nvPr/>
        </p:nvSpPr>
        <p:spPr>
          <a:xfrm>
            <a:off x="4508766" y="5667603"/>
            <a:ext cx="3171291" cy="6612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3200" b="1" dirty="0"/>
              <a:t>Anudit Nagar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1DFB7DCD-E733-4005-A404-A6E525989CA0}"/>
              </a:ext>
            </a:extLst>
          </p:cNvPr>
          <p:cNvSpPr txBox="1">
            <a:spLocks/>
          </p:cNvSpPr>
          <p:nvPr/>
        </p:nvSpPr>
        <p:spPr>
          <a:xfrm>
            <a:off x="8109900" y="5656301"/>
            <a:ext cx="3171291" cy="6358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3200" b="1" dirty="0"/>
              <a:t>Vinayak Tiwari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43BCCA0-68C7-4A2F-9FC9-D9DAABB83B46}"/>
              </a:ext>
            </a:extLst>
          </p:cNvPr>
          <p:cNvSpPr/>
          <p:nvPr/>
        </p:nvSpPr>
        <p:spPr>
          <a:xfrm>
            <a:off x="1588296" y="6140554"/>
            <a:ext cx="180369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800" dirty="0"/>
              <a:t>E18CSE001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8BCF46B-EDED-4A11-BBC7-587A52379F90}"/>
              </a:ext>
            </a:extLst>
          </p:cNvPr>
          <p:cNvSpPr/>
          <p:nvPr/>
        </p:nvSpPr>
        <p:spPr>
          <a:xfrm>
            <a:off x="5194151" y="6149911"/>
            <a:ext cx="180369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800" dirty="0"/>
              <a:t>E18CSE024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60E0302-3BD9-40EA-830A-48B8C7D26BDA}"/>
              </a:ext>
            </a:extLst>
          </p:cNvPr>
          <p:cNvSpPr/>
          <p:nvPr/>
        </p:nvSpPr>
        <p:spPr>
          <a:xfrm>
            <a:off x="8835655" y="6134588"/>
            <a:ext cx="180369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800" dirty="0"/>
              <a:t>E18CSE211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E0753C5D-AAC0-4CCF-8124-070FF0AACC12}"/>
              </a:ext>
            </a:extLst>
          </p:cNvPr>
          <p:cNvSpPr txBox="1">
            <a:spLocks/>
          </p:cNvSpPr>
          <p:nvPr/>
        </p:nvSpPr>
        <p:spPr>
          <a:xfrm>
            <a:off x="3681314" y="2432320"/>
            <a:ext cx="4660930" cy="151533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rgbClr val="C00000"/>
                </a:solidFill>
                <a:latin typeface="Arial Narrow" panose="020B0606020202030204" pitchFamily="34" charset="0"/>
                <a:ea typeface="+mj-ea"/>
                <a:cs typeface="+mj-cs"/>
              </a:defRPr>
            </a:lvl1pPr>
          </a:lstStyle>
          <a:p>
            <a:r>
              <a:rPr lang="en-IN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Product Sans" panose="020B0403030502040203" pitchFamily="34" charset="0"/>
              </a:rPr>
              <a:t>A </a:t>
            </a:r>
            <a:r>
              <a:rPr lang="en-IN" sz="2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Product Sans" panose="020B0403030502040203" pitchFamily="34" charset="0"/>
              </a:rPr>
              <a:t>Dectralized</a:t>
            </a:r>
            <a:r>
              <a:rPr lang="en-IN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Product Sans" panose="020B0403030502040203" pitchFamily="34" charset="0"/>
              </a:rPr>
              <a:t> Cloud</a:t>
            </a:r>
          </a:p>
        </p:txBody>
      </p:sp>
    </p:spTree>
    <p:extLst>
      <p:ext uri="{BB962C8B-B14F-4D97-AF65-F5344CB8AC3E}">
        <p14:creationId xmlns:p14="http://schemas.microsoft.com/office/powerpoint/2010/main" val="42402602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7CC0561-8738-487F-AE46-894B9A3426C6}"/>
              </a:ext>
            </a:extLst>
          </p:cNvPr>
          <p:cNvSpPr txBox="1"/>
          <p:nvPr/>
        </p:nvSpPr>
        <p:spPr>
          <a:xfrm>
            <a:off x="2988428" y="2264567"/>
            <a:ext cx="621514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8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Project Setup</a:t>
            </a:r>
          </a:p>
        </p:txBody>
      </p:sp>
    </p:spTree>
    <p:extLst>
      <p:ext uri="{BB962C8B-B14F-4D97-AF65-F5344CB8AC3E}">
        <p14:creationId xmlns:p14="http://schemas.microsoft.com/office/powerpoint/2010/main" val="24891412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>
        <p:fade/>
      </p:transition>
    </mc:Choice>
    <mc:Fallback>
      <p:transition spd="med" advClick="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58621185-89DE-4E8B-B977-BD4876BA8D14}"/>
              </a:ext>
            </a:extLst>
          </p:cNvPr>
          <p:cNvSpPr/>
          <p:nvPr/>
        </p:nvSpPr>
        <p:spPr>
          <a:xfrm>
            <a:off x="8858274" y="1083988"/>
            <a:ext cx="2571802" cy="4596748"/>
          </a:xfrm>
          <a:prstGeom prst="roundRect">
            <a:avLst>
              <a:gd name="adj" fmla="val 5043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DB6347BA-9F92-44F9-8E01-28B93DED34CA}"/>
              </a:ext>
            </a:extLst>
          </p:cNvPr>
          <p:cNvSpPr/>
          <p:nvPr/>
        </p:nvSpPr>
        <p:spPr>
          <a:xfrm>
            <a:off x="4640327" y="1099697"/>
            <a:ext cx="2571802" cy="4596748"/>
          </a:xfrm>
          <a:prstGeom prst="roundRect">
            <a:avLst>
              <a:gd name="adj" fmla="val 5043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 descr="A picture containing clock&#10;&#10;Description automatically generated">
            <a:extLst>
              <a:ext uri="{FF2B5EF4-FFF2-40B4-BE49-F238E27FC236}">
                <a16:creationId xmlns:a16="http://schemas.microsoft.com/office/drawing/2014/main" id="{193A13E3-31CA-4AB9-8B4D-6E62A9D5E4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478" y="1363507"/>
            <a:ext cx="923330" cy="923330"/>
          </a:xfrm>
          <a:prstGeom prst="rect">
            <a:avLst/>
          </a:prstGeom>
        </p:spPr>
      </p:pic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3BA358CF-CAA6-430C-A455-E6532A44C2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3962" y="1279496"/>
            <a:ext cx="1963875" cy="12016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3E7C6F9-F95D-4727-A2E7-35F7A7DF1A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80068" y="3634615"/>
            <a:ext cx="1492317" cy="1025222"/>
          </a:xfrm>
          <a:prstGeom prst="rect">
            <a:avLst/>
          </a:prstGeom>
        </p:spPr>
      </p:pic>
      <p:pic>
        <p:nvPicPr>
          <p:cNvPr id="13" name="Picture 12" descr="A close up of a computer&#10;&#10;Description automatically generated">
            <a:extLst>
              <a:ext uri="{FF2B5EF4-FFF2-40B4-BE49-F238E27FC236}">
                <a16:creationId xmlns:a16="http://schemas.microsoft.com/office/drawing/2014/main" id="{A923781A-AC88-4B5C-8C7B-50543E353C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5721" y="3625381"/>
            <a:ext cx="2016907" cy="100845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87EEAD0-CFAD-4E5A-A5B8-E9E450B083D9}"/>
              </a:ext>
            </a:extLst>
          </p:cNvPr>
          <p:cNvSpPr txBox="1"/>
          <p:nvPr/>
        </p:nvSpPr>
        <p:spPr>
          <a:xfrm>
            <a:off x="315684" y="199999"/>
            <a:ext cx="53752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Project Setup</a:t>
            </a:r>
            <a:endParaRPr lang="en-IN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B7942CD-B815-4068-A7BC-734E70058B26}"/>
              </a:ext>
            </a:extLst>
          </p:cNvPr>
          <p:cNvCxnSpPr/>
          <p:nvPr/>
        </p:nvCxnSpPr>
        <p:spPr>
          <a:xfrm>
            <a:off x="399058" y="1103658"/>
            <a:ext cx="232209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07CAC29F-B9C5-406E-9118-535E38E6BF7A}"/>
              </a:ext>
            </a:extLst>
          </p:cNvPr>
          <p:cNvSpPr txBox="1"/>
          <p:nvPr/>
        </p:nvSpPr>
        <p:spPr>
          <a:xfrm>
            <a:off x="4816309" y="2383887"/>
            <a:ext cx="22288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chemeClr val="tx1">
                    <a:lumMod val="95000"/>
                    <a:lumOff val="5000"/>
                  </a:schemeClr>
                </a:solidFill>
              </a:rPr>
              <a:t>Global Coordinator acting as an intermediary </a:t>
            </a:r>
            <a:r>
              <a:rPr lang="en-IN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relayer</a:t>
            </a:r>
            <a:endParaRPr lang="en-IN" sz="7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447E6CE-4583-4325-A5B8-919622FA3AEE}"/>
              </a:ext>
            </a:extLst>
          </p:cNvPr>
          <p:cNvSpPr txBox="1"/>
          <p:nvPr/>
        </p:nvSpPr>
        <p:spPr>
          <a:xfrm>
            <a:off x="4867986" y="4702461"/>
            <a:ext cx="21164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chemeClr val="tx1">
                    <a:lumMod val="95000"/>
                    <a:lumOff val="5000"/>
                  </a:schemeClr>
                </a:solidFill>
              </a:rPr>
              <a:t>Maintaining the DHT and Incentivisation mechanisms</a:t>
            </a:r>
            <a:endParaRPr lang="en-IN" sz="7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7F09B15-8078-4A8F-BA90-B68E0E649362}"/>
              </a:ext>
            </a:extLst>
          </p:cNvPr>
          <p:cNvSpPr txBox="1"/>
          <p:nvPr/>
        </p:nvSpPr>
        <p:spPr>
          <a:xfrm>
            <a:off x="9134493" y="4693227"/>
            <a:ext cx="2139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chemeClr val="tx1">
                    <a:lumMod val="95000"/>
                    <a:lumOff val="5000"/>
                  </a:schemeClr>
                </a:solidFill>
              </a:rPr>
              <a:t>Mobile App</a:t>
            </a:r>
            <a:endParaRPr lang="en-IN" sz="7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22C3C73-3D25-4E5A-9E53-D9A3A1E17F24}"/>
              </a:ext>
            </a:extLst>
          </p:cNvPr>
          <p:cNvSpPr txBox="1"/>
          <p:nvPr/>
        </p:nvSpPr>
        <p:spPr>
          <a:xfrm>
            <a:off x="9008899" y="2552716"/>
            <a:ext cx="23902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chemeClr val="tx1">
                    <a:lumMod val="95000"/>
                    <a:lumOff val="5000"/>
                  </a:schemeClr>
                </a:solidFill>
              </a:rPr>
              <a:t>Desktop and </a:t>
            </a:r>
          </a:p>
          <a:p>
            <a:pPr algn="ctr"/>
            <a:r>
              <a:rPr lang="en-IN" dirty="0">
                <a:solidFill>
                  <a:schemeClr val="tx1">
                    <a:lumMod val="95000"/>
                    <a:lumOff val="5000"/>
                  </a:schemeClr>
                </a:solidFill>
              </a:rPr>
              <a:t>Web App</a:t>
            </a:r>
            <a:endParaRPr lang="en-IN" sz="7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97F1C553-2375-41B5-8E43-F49FF70F0ED0}"/>
              </a:ext>
            </a:extLst>
          </p:cNvPr>
          <p:cNvCxnSpPr>
            <a:cxnSpLocks/>
          </p:cNvCxnSpPr>
          <p:nvPr/>
        </p:nvCxnSpPr>
        <p:spPr>
          <a:xfrm flipH="1">
            <a:off x="3320717" y="3349841"/>
            <a:ext cx="9946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CF4B68A-15A1-4E6D-A7E2-BF7227A37BAE}"/>
              </a:ext>
            </a:extLst>
          </p:cNvPr>
          <p:cNvSpPr/>
          <p:nvPr/>
        </p:nvSpPr>
        <p:spPr>
          <a:xfrm>
            <a:off x="855137" y="1420799"/>
            <a:ext cx="2139045" cy="3858084"/>
          </a:xfrm>
          <a:prstGeom prst="roundRect">
            <a:avLst>
              <a:gd name="adj" fmla="val 5043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icture containing clock, drawing&#10;&#10;Description automatically generated">
            <a:extLst>
              <a:ext uri="{FF2B5EF4-FFF2-40B4-BE49-F238E27FC236}">
                <a16:creationId xmlns:a16="http://schemas.microsoft.com/office/drawing/2014/main" id="{72DA9752-0821-492D-BDA2-9ED778AB425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473"/>
          <a:stretch/>
        </p:blipFill>
        <p:spPr>
          <a:xfrm>
            <a:off x="1516320" y="2054623"/>
            <a:ext cx="1025222" cy="726160"/>
          </a:xfrm>
          <a:prstGeom prst="rect">
            <a:avLst/>
          </a:prstGeom>
        </p:spPr>
      </p:pic>
      <p:pic>
        <p:nvPicPr>
          <p:cNvPr id="14" name="Picture 13" descr="A picture containing clock, drawing&#10;&#10;Description automatically generated">
            <a:extLst>
              <a:ext uri="{FF2B5EF4-FFF2-40B4-BE49-F238E27FC236}">
                <a16:creationId xmlns:a16="http://schemas.microsoft.com/office/drawing/2014/main" id="{511D3ACE-34B6-4D40-AFCF-FABD5A242F1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77"/>
          <a:stretch/>
        </p:blipFill>
        <p:spPr>
          <a:xfrm>
            <a:off x="1062395" y="2623681"/>
            <a:ext cx="1724526" cy="72616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B52B169-880D-4D40-AED3-F08FC43437A1}"/>
              </a:ext>
            </a:extLst>
          </p:cNvPr>
          <p:cNvSpPr txBox="1"/>
          <p:nvPr/>
        </p:nvSpPr>
        <p:spPr>
          <a:xfrm>
            <a:off x="995642" y="3446638"/>
            <a:ext cx="18580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chemeClr val="tx1">
                    <a:lumMod val="95000"/>
                    <a:lumOff val="5000"/>
                  </a:schemeClr>
                </a:solidFill>
              </a:rPr>
              <a:t>Containerization and Execution of Applications on a remote node.</a:t>
            </a:r>
            <a:endParaRPr lang="en-IN" sz="7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54613B9-AD85-47DE-89EE-F197294FAA3A}"/>
              </a:ext>
            </a:extLst>
          </p:cNvPr>
          <p:cNvCxnSpPr>
            <a:cxnSpLocks/>
          </p:cNvCxnSpPr>
          <p:nvPr/>
        </p:nvCxnSpPr>
        <p:spPr>
          <a:xfrm>
            <a:off x="3320717" y="3446638"/>
            <a:ext cx="9946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49E9E3E-45F9-4745-9DCC-816583387F89}"/>
              </a:ext>
            </a:extLst>
          </p:cNvPr>
          <p:cNvCxnSpPr>
            <a:cxnSpLocks/>
          </p:cNvCxnSpPr>
          <p:nvPr/>
        </p:nvCxnSpPr>
        <p:spPr>
          <a:xfrm flipH="1">
            <a:off x="7611980" y="3308571"/>
            <a:ext cx="9946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B252405-40DE-40D6-9116-180885BD5144}"/>
              </a:ext>
            </a:extLst>
          </p:cNvPr>
          <p:cNvCxnSpPr>
            <a:cxnSpLocks/>
          </p:cNvCxnSpPr>
          <p:nvPr/>
        </p:nvCxnSpPr>
        <p:spPr>
          <a:xfrm>
            <a:off x="7611980" y="3405368"/>
            <a:ext cx="9946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30449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75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250"/>
                            </p:stCondLst>
                            <p:childTnLst>
                              <p:par>
                                <p:cTn id="3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7CC0561-8738-487F-AE46-894B9A3426C6}"/>
              </a:ext>
            </a:extLst>
          </p:cNvPr>
          <p:cNvSpPr txBox="1"/>
          <p:nvPr/>
        </p:nvSpPr>
        <p:spPr>
          <a:xfrm>
            <a:off x="2988428" y="2264567"/>
            <a:ext cx="621514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8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Stakeholders</a:t>
            </a:r>
          </a:p>
        </p:txBody>
      </p:sp>
    </p:spTree>
    <p:extLst>
      <p:ext uri="{BB962C8B-B14F-4D97-AF65-F5344CB8AC3E}">
        <p14:creationId xmlns:p14="http://schemas.microsoft.com/office/powerpoint/2010/main" val="14396902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>
        <p:fade/>
      </p:transition>
    </mc:Choice>
    <mc:Fallback>
      <p:transition spd="med" advClick="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58621185-89DE-4E8B-B977-BD4876BA8D14}"/>
              </a:ext>
            </a:extLst>
          </p:cNvPr>
          <p:cNvSpPr/>
          <p:nvPr/>
        </p:nvSpPr>
        <p:spPr>
          <a:xfrm>
            <a:off x="8670492" y="1409038"/>
            <a:ext cx="2571802" cy="1696795"/>
          </a:xfrm>
          <a:prstGeom prst="roundRect">
            <a:avLst>
              <a:gd name="adj" fmla="val 5043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7EEAD0-CFAD-4E5A-A5B8-E9E450B083D9}"/>
              </a:ext>
            </a:extLst>
          </p:cNvPr>
          <p:cNvSpPr txBox="1"/>
          <p:nvPr/>
        </p:nvSpPr>
        <p:spPr>
          <a:xfrm>
            <a:off x="315684" y="199999"/>
            <a:ext cx="53752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Stakeholders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B7942CD-B815-4068-A7BC-734E70058B26}"/>
              </a:ext>
            </a:extLst>
          </p:cNvPr>
          <p:cNvCxnSpPr/>
          <p:nvPr/>
        </p:nvCxnSpPr>
        <p:spPr>
          <a:xfrm>
            <a:off x="399058" y="1103658"/>
            <a:ext cx="232209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7F09B15-8078-4A8F-BA90-B68E0E649362}"/>
              </a:ext>
            </a:extLst>
          </p:cNvPr>
          <p:cNvSpPr txBox="1"/>
          <p:nvPr/>
        </p:nvSpPr>
        <p:spPr>
          <a:xfrm>
            <a:off x="8886870" y="1923853"/>
            <a:ext cx="21390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chemeClr val="tx1">
                    <a:lumMod val="95000"/>
                    <a:lumOff val="5000"/>
                  </a:schemeClr>
                </a:solidFill>
              </a:rPr>
              <a:t>Development </a:t>
            </a:r>
          </a:p>
          <a:p>
            <a:pPr algn="ctr"/>
            <a:r>
              <a:rPr lang="en-IN" dirty="0">
                <a:solidFill>
                  <a:schemeClr val="tx1">
                    <a:lumMod val="95000"/>
                    <a:lumOff val="5000"/>
                  </a:schemeClr>
                </a:solidFill>
              </a:rPr>
              <a:t>Team</a:t>
            </a:r>
            <a:endParaRPr lang="en-IN" sz="7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49E9E3E-45F9-4745-9DCC-816583387F89}"/>
              </a:ext>
            </a:extLst>
          </p:cNvPr>
          <p:cNvCxnSpPr>
            <a:cxnSpLocks/>
            <a:stCxn id="24" idx="1"/>
            <a:endCxn id="30" idx="3"/>
          </p:cNvCxnSpPr>
          <p:nvPr/>
        </p:nvCxnSpPr>
        <p:spPr>
          <a:xfrm flipH="1">
            <a:off x="6942183" y="2257436"/>
            <a:ext cx="1728309" cy="11715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B252405-40DE-40D6-9116-180885BD5144}"/>
              </a:ext>
            </a:extLst>
          </p:cNvPr>
          <p:cNvCxnSpPr>
            <a:cxnSpLocks/>
            <a:stCxn id="31" idx="1"/>
            <a:endCxn id="30" idx="3"/>
          </p:cNvCxnSpPr>
          <p:nvPr/>
        </p:nvCxnSpPr>
        <p:spPr>
          <a:xfrm flipH="1" flipV="1">
            <a:off x="6942183" y="3429000"/>
            <a:ext cx="1728309" cy="7521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26E1B0EE-2A99-47AA-BE66-E0EF26CA5156}"/>
              </a:ext>
            </a:extLst>
          </p:cNvPr>
          <p:cNvSpPr/>
          <p:nvPr/>
        </p:nvSpPr>
        <p:spPr>
          <a:xfrm>
            <a:off x="1166084" y="1635952"/>
            <a:ext cx="2571802" cy="1696795"/>
          </a:xfrm>
          <a:prstGeom prst="roundRect">
            <a:avLst>
              <a:gd name="adj" fmla="val 5043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2CA7DF3-12B4-4EA2-A951-D63979BB28DF}"/>
              </a:ext>
            </a:extLst>
          </p:cNvPr>
          <p:cNvSpPr txBox="1"/>
          <p:nvPr/>
        </p:nvSpPr>
        <p:spPr>
          <a:xfrm>
            <a:off x="1382462" y="2247019"/>
            <a:ext cx="2139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chemeClr val="tx1">
                    <a:lumMod val="95000"/>
                    <a:lumOff val="5000"/>
                  </a:schemeClr>
                </a:solidFill>
              </a:rPr>
              <a:t>Users</a:t>
            </a:r>
            <a:endParaRPr lang="en-IN" sz="7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59A91877-8EE7-43A2-BE35-8352EFFFF6F5}"/>
              </a:ext>
            </a:extLst>
          </p:cNvPr>
          <p:cNvSpPr/>
          <p:nvPr/>
        </p:nvSpPr>
        <p:spPr>
          <a:xfrm>
            <a:off x="1166084" y="3448710"/>
            <a:ext cx="2571802" cy="1696795"/>
          </a:xfrm>
          <a:prstGeom prst="roundRect">
            <a:avLst>
              <a:gd name="adj" fmla="val 5043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C541899-2F57-4EFC-844C-B185FEE9311D}"/>
              </a:ext>
            </a:extLst>
          </p:cNvPr>
          <p:cNvSpPr txBox="1"/>
          <p:nvPr/>
        </p:nvSpPr>
        <p:spPr>
          <a:xfrm>
            <a:off x="1382462" y="4059777"/>
            <a:ext cx="2139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chemeClr val="tx1">
                    <a:lumMod val="95000"/>
                    <a:lumOff val="5000"/>
                  </a:schemeClr>
                </a:solidFill>
              </a:rPr>
              <a:t>Developers</a:t>
            </a:r>
            <a:endParaRPr lang="en-IN" sz="7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B3EB9A10-C091-406F-AC7E-38031BED0055}"/>
              </a:ext>
            </a:extLst>
          </p:cNvPr>
          <p:cNvSpPr/>
          <p:nvPr/>
        </p:nvSpPr>
        <p:spPr>
          <a:xfrm>
            <a:off x="5249817" y="2580602"/>
            <a:ext cx="1692366" cy="169679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rgbClr val="00B0F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dCloud</a:t>
            </a:r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Project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68F02951-6CC6-411E-85B7-66B08B16CE45}"/>
              </a:ext>
            </a:extLst>
          </p:cNvPr>
          <p:cNvSpPr/>
          <p:nvPr/>
        </p:nvSpPr>
        <p:spPr>
          <a:xfrm>
            <a:off x="8670492" y="3332747"/>
            <a:ext cx="2571802" cy="1696795"/>
          </a:xfrm>
          <a:prstGeom prst="roundRect">
            <a:avLst>
              <a:gd name="adj" fmla="val 5043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1CC2E44-A6EE-4C15-97C6-5689066D4298}"/>
              </a:ext>
            </a:extLst>
          </p:cNvPr>
          <p:cNvSpPr txBox="1"/>
          <p:nvPr/>
        </p:nvSpPr>
        <p:spPr>
          <a:xfrm>
            <a:off x="8886870" y="3991941"/>
            <a:ext cx="2139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chemeClr val="tx1">
                    <a:lumMod val="95000"/>
                    <a:lumOff val="5000"/>
                  </a:schemeClr>
                </a:solidFill>
              </a:rPr>
              <a:t>Mentors</a:t>
            </a:r>
            <a:endParaRPr lang="en-IN" sz="7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4DEFEDFD-35C8-4F36-AA60-8D9154BDF394}"/>
              </a:ext>
            </a:extLst>
          </p:cNvPr>
          <p:cNvCxnSpPr>
            <a:cxnSpLocks/>
            <a:stCxn id="30" idx="1"/>
            <a:endCxn id="23" idx="3"/>
          </p:cNvCxnSpPr>
          <p:nvPr/>
        </p:nvCxnSpPr>
        <p:spPr>
          <a:xfrm flipH="1" flipV="1">
            <a:off x="3737886" y="2484350"/>
            <a:ext cx="1511931" cy="9446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5930D084-6A28-44D1-9EAE-43F66573F93E}"/>
              </a:ext>
            </a:extLst>
          </p:cNvPr>
          <p:cNvCxnSpPr>
            <a:cxnSpLocks/>
            <a:stCxn id="30" idx="1"/>
            <a:endCxn id="28" idx="3"/>
          </p:cNvCxnSpPr>
          <p:nvPr/>
        </p:nvCxnSpPr>
        <p:spPr>
          <a:xfrm flipH="1">
            <a:off x="3737886" y="3429000"/>
            <a:ext cx="1511931" cy="8681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038513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 advClick="0">
        <p159:morph option="byObject"/>
      </p:transition>
    </mc:Choice>
    <mc:Fallback>
      <p:transition spd="med" advClick="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7CC0561-8738-487F-AE46-894B9A3426C6}"/>
              </a:ext>
            </a:extLst>
          </p:cNvPr>
          <p:cNvSpPr txBox="1"/>
          <p:nvPr/>
        </p:nvSpPr>
        <p:spPr>
          <a:xfrm>
            <a:off x="2988428" y="2264567"/>
            <a:ext cx="621514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8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Users</a:t>
            </a:r>
          </a:p>
        </p:txBody>
      </p:sp>
    </p:spTree>
    <p:extLst>
      <p:ext uri="{BB962C8B-B14F-4D97-AF65-F5344CB8AC3E}">
        <p14:creationId xmlns:p14="http://schemas.microsoft.com/office/powerpoint/2010/main" val="546674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>
        <p:fade/>
      </p:transition>
    </mc:Choice>
    <mc:Fallback>
      <p:transition spd="med" advClick="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087EEAD0-CFAD-4E5A-A5B8-E9E450B083D9}"/>
              </a:ext>
            </a:extLst>
          </p:cNvPr>
          <p:cNvSpPr txBox="1"/>
          <p:nvPr/>
        </p:nvSpPr>
        <p:spPr>
          <a:xfrm>
            <a:off x="315684" y="199999"/>
            <a:ext cx="53752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Users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B7942CD-B815-4068-A7BC-734E70058B26}"/>
              </a:ext>
            </a:extLst>
          </p:cNvPr>
          <p:cNvCxnSpPr/>
          <p:nvPr/>
        </p:nvCxnSpPr>
        <p:spPr>
          <a:xfrm>
            <a:off x="399058" y="1103658"/>
            <a:ext cx="232209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26E1B0EE-2A99-47AA-BE66-E0EF26CA5156}"/>
              </a:ext>
            </a:extLst>
          </p:cNvPr>
          <p:cNvSpPr/>
          <p:nvPr/>
        </p:nvSpPr>
        <p:spPr>
          <a:xfrm>
            <a:off x="2834464" y="2004920"/>
            <a:ext cx="2571802" cy="2230195"/>
          </a:xfrm>
          <a:prstGeom prst="roundRect">
            <a:avLst>
              <a:gd name="adj" fmla="val 5043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2CA7DF3-12B4-4EA2-A951-D63979BB28DF}"/>
              </a:ext>
            </a:extLst>
          </p:cNvPr>
          <p:cNvSpPr txBox="1"/>
          <p:nvPr/>
        </p:nvSpPr>
        <p:spPr>
          <a:xfrm>
            <a:off x="3050842" y="2126703"/>
            <a:ext cx="2139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Platform Users</a:t>
            </a:r>
            <a:endParaRPr lang="en-IN" sz="7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50BACF9-D7AD-40A2-8BFB-B43B3A391581}"/>
              </a:ext>
            </a:extLst>
          </p:cNvPr>
          <p:cNvSpPr txBox="1"/>
          <p:nvPr/>
        </p:nvSpPr>
        <p:spPr>
          <a:xfrm>
            <a:off x="3036258" y="2640067"/>
            <a:ext cx="213904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chemeClr val="tx1">
                    <a:lumMod val="95000"/>
                    <a:lumOff val="5000"/>
                  </a:schemeClr>
                </a:solidFill>
              </a:rPr>
              <a:t>These are people who will access and use the applications that are deployed on </a:t>
            </a:r>
            <a:r>
              <a:rPr lang="en-IN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dCloud</a:t>
            </a:r>
            <a:endParaRPr lang="en-IN" sz="7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DE39B6EB-46B8-4793-BF0B-DF953DBBDA00}"/>
              </a:ext>
            </a:extLst>
          </p:cNvPr>
          <p:cNvSpPr/>
          <p:nvPr/>
        </p:nvSpPr>
        <p:spPr>
          <a:xfrm>
            <a:off x="6444916" y="2004920"/>
            <a:ext cx="2571802" cy="2230195"/>
          </a:xfrm>
          <a:prstGeom prst="roundRect">
            <a:avLst>
              <a:gd name="adj" fmla="val 5043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F8A74B6-F78C-4F02-BD99-FD83B943E2E6}"/>
              </a:ext>
            </a:extLst>
          </p:cNvPr>
          <p:cNvSpPr txBox="1"/>
          <p:nvPr/>
        </p:nvSpPr>
        <p:spPr>
          <a:xfrm>
            <a:off x="6661294" y="2126703"/>
            <a:ext cx="2139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Platform Developers</a:t>
            </a:r>
            <a:endParaRPr lang="en-IN" sz="7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F90D2AC-EFBF-4772-92FE-CC60D94BF5D1}"/>
              </a:ext>
            </a:extLst>
          </p:cNvPr>
          <p:cNvSpPr txBox="1"/>
          <p:nvPr/>
        </p:nvSpPr>
        <p:spPr>
          <a:xfrm>
            <a:off x="6503067" y="2640067"/>
            <a:ext cx="245549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chemeClr val="tx1">
                    <a:lumMod val="95000"/>
                    <a:lumOff val="5000"/>
                  </a:schemeClr>
                </a:solidFill>
              </a:rPr>
              <a:t>These are people who will deploy their applications on top of </a:t>
            </a:r>
            <a:r>
              <a:rPr lang="en-IN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dCloud</a:t>
            </a:r>
            <a:r>
              <a:rPr lang="en-IN" dirty="0">
                <a:solidFill>
                  <a:schemeClr val="tx1">
                    <a:lumMod val="95000"/>
                    <a:lumOff val="5000"/>
                  </a:schemeClr>
                </a:solidFill>
              </a:rPr>
              <a:t> to make them accessible by the public</a:t>
            </a:r>
            <a:endParaRPr lang="en-IN" sz="7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826005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 advClick="0">
        <p159:morph option="byObject"/>
      </p:transition>
    </mc:Choice>
    <mc:Fallback>
      <p:transition spd="med" advClick="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7CC0561-8738-487F-AE46-894B9A3426C6}"/>
              </a:ext>
            </a:extLst>
          </p:cNvPr>
          <p:cNvSpPr txBox="1"/>
          <p:nvPr/>
        </p:nvSpPr>
        <p:spPr>
          <a:xfrm>
            <a:off x="2988428" y="2264567"/>
            <a:ext cx="621514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8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User Stories</a:t>
            </a:r>
          </a:p>
        </p:txBody>
      </p:sp>
    </p:spTree>
    <p:extLst>
      <p:ext uri="{BB962C8B-B14F-4D97-AF65-F5344CB8AC3E}">
        <p14:creationId xmlns:p14="http://schemas.microsoft.com/office/powerpoint/2010/main" val="20566976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>
        <p:fade/>
      </p:transition>
    </mc:Choice>
    <mc:Fallback>
      <p:transition spd="med" advClick="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087EEAD0-CFAD-4E5A-A5B8-E9E450B083D9}"/>
              </a:ext>
            </a:extLst>
          </p:cNvPr>
          <p:cNvSpPr txBox="1"/>
          <p:nvPr/>
        </p:nvSpPr>
        <p:spPr>
          <a:xfrm>
            <a:off x="1560105" y="3057068"/>
            <a:ext cx="13495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Sprint 1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B7942CD-B815-4068-A7BC-734E70058B26}"/>
              </a:ext>
            </a:extLst>
          </p:cNvPr>
          <p:cNvCxnSpPr/>
          <p:nvPr/>
        </p:nvCxnSpPr>
        <p:spPr>
          <a:xfrm>
            <a:off x="399058" y="1103658"/>
            <a:ext cx="232209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AA67B10E-F2D6-4694-8626-DF3AB2973B1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23397032"/>
              </p:ext>
            </p:extLst>
          </p:nvPr>
        </p:nvGraphicFramePr>
        <p:xfrm>
          <a:off x="4933854" y="411119"/>
          <a:ext cx="6431979" cy="547372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66533">
                  <a:extLst>
                    <a:ext uri="{9D8B030D-6E8A-4147-A177-3AD203B41FA5}">
                      <a16:colId xmlns:a16="http://schemas.microsoft.com/office/drawing/2014/main" val="2092285353"/>
                    </a:ext>
                  </a:extLst>
                </a:gridCol>
                <a:gridCol w="631192">
                  <a:extLst>
                    <a:ext uri="{9D8B030D-6E8A-4147-A177-3AD203B41FA5}">
                      <a16:colId xmlns:a16="http://schemas.microsoft.com/office/drawing/2014/main" val="907737690"/>
                    </a:ext>
                  </a:extLst>
                </a:gridCol>
                <a:gridCol w="1742637">
                  <a:extLst>
                    <a:ext uri="{9D8B030D-6E8A-4147-A177-3AD203B41FA5}">
                      <a16:colId xmlns:a16="http://schemas.microsoft.com/office/drawing/2014/main" val="3184186890"/>
                    </a:ext>
                  </a:extLst>
                </a:gridCol>
                <a:gridCol w="813002">
                  <a:extLst>
                    <a:ext uri="{9D8B030D-6E8A-4147-A177-3AD203B41FA5}">
                      <a16:colId xmlns:a16="http://schemas.microsoft.com/office/drawing/2014/main" val="240067797"/>
                    </a:ext>
                  </a:extLst>
                </a:gridCol>
                <a:gridCol w="689509">
                  <a:extLst>
                    <a:ext uri="{9D8B030D-6E8A-4147-A177-3AD203B41FA5}">
                      <a16:colId xmlns:a16="http://schemas.microsoft.com/office/drawing/2014/main" val="1259272337"/>
                    </a:ext>
                  </a:extLst>
                </a:gridCol>
                <a:gridCol w="1142319">
                  <a:extLst>
                    <a:ext uri="{9D8B030D-6E8A-4147-A177-3AD203B41FA5}">
                      <a16:colId xmlns:a16="http://schemas.microsoft.com/office/drawing/2014/main" val="3971742053"/>
                    </a:ext>
                  </a:extLst>
                </a:gridCol>
                <a:gridCol w="946787">
                  <a:extLst>
                    <a:ext uri="{9D8B030D-6E8A-4147-A177-3AD203B41FA5}">
                      <a16:colId xmlns:a16="http://schemas.microsoft.com/office/drawing/2014/main" val="4142364414"/>
                    </a:ext>
                  </a:extLst>
                </a:gridCol>
              </a:tblGrid>
              <a:tr h="820215">
                <a:tc>
                  <a:txBody>
                    <a:bodyPr/>
                    <a:lstStyle/>
                    <a:p>
                      <a:pPr marL="0" marR="0" algn="ctr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none" strike="noStrike" dirty="0">
                          <a:effectLst/>
                        </a:rPr>
                        <a:t>ID</a:t>
                      </a:r>
                      <a:endParaRPr lang="en-US" sz="19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718" marR="68718" marT="68718" marB="68718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none" strike="noStrike" dirty="0">
                          <a:effectLst/>
                        </a:rPr>
                        <a:t>Added</a:t>
                      </a:r>
                      <a:endParaRPr lang="en-US" sz="19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718" marR="68718" marT="68718" marB="68718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none" strike="noStrike" dirty="0">
                          <a:effectLst/>
                        </a:rPr>
                        <a:t>Description</a:t>
                      </a:r>
                      <a:endParaRPr lang="en-US" sz="19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718" marR="68718" marT="68718" marB="68718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none" strike="noStrike" dirty="0">
                          <a:effectLst/>
                        </a:rPr>
                        <a:t>Status</a:t>
                      </a:r>
                      <a:endParaRPr lang="en-US" sz="19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718" marR="68718" marT="68718" marB="68718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none" strike="noStrike" dirty="0">
                          <a:effectLst/>
                        </a:rPr>
                        <a:t>Story Points</a:t>
                      </a:r>
                      <a:endParaRPr lang="en-US" sz="19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718" marR="68718" marT="68718" marB="68718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none" strike="noStrike" dirty="0">
                          <a:effectLst/>
                        </a:rPr>
                        <a:t>Actual Equivalent Story Points</a:t>
                      </a:r>
                      <a:endParaRPr lang="en-US" sz="19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718" marR="68718" marT="68718" marB="68718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none" strike="noStrike" dirty="0">
                          <a:effectLst/>
                        </a:rPr>
                        <a:t>% Completed </a:t>
                      </a:r>
                      <a:endParaRPr lang="en-US" sz="19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718" marR="68718" marT="68718" marB="68718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4129225"/>
                  </a:ext>
                </a:extLst>
              </a:tr>
              <a:tr h="592622">
                <a:tc>
                  <a:txBody>
                    <a:bodyPr/>
                    <a:lstStyle/>
                    <a:p>
                      <a:pPr marL="0" marR="0" algn="ctr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none" strike="noStrike">
                          <a:effectLst/>
                        </a:rPr>
                        <a:t>100</a:t>
                      </a:r>
                      <a:endParaRPr lang="en-US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718" marR="68718" marT="68718" marB="68718"/>
                </a:tc>
                <a:tc>
                  <a:txBody>
                    <a:bodyPr/>
                    <a:lstStyle/>
                    <a:p>
                      <a:pPr marL="0" marR="0" algn="ctr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none" strike="noStrike">
                          <a:effectLst/>
                        </a:rPr>
                        <a:t>onset</a:t>
                      </a:r>
                      <a:endParaRPr lang="en-US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718" marR="68718" marT="68718" marB="68718"/>
                </a:tc>
                <a:tc>
                  <a:txBody>
                    <a:bodyPr/>
                    <a:lstStyle/>
                    <a:p>
                      <a:pPr marL="0" marR="0" algn="ctr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none" strike="noStrike">
                          <a:effectLst/>
                        </a:rPr>
                        <a:t>Be able to login/logout</a:t>
                      </a:r>
                      <a:endParaRPr lang="en-US" sz="1900" u="none" strike="noStrike">
                        <a:effectLst/>
                      </a:endParaRPr>
                    </a:p>
                    <a:p>
                      <a:pPr marL="0" marR="0" algn="ctr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none" strike="noStrike">
                          <a:effectLst/>
                        </a:rPr>
                        <a:t>in the application</a:t>
                      </a:r>
                      <a:endParaRPr lang="en-US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718" marR="68718" marT="68718" marB="68718"/>
                </a:tc>
                <a:tc>
                  <a:txBody>
                    <a:bodyPr/>
                    <a:lstStyle/>
                    <a:p>
                      <a:pPr marL="0" marR="0" algn="ctr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none" strike="noStrike">
                          <a:effectLst/>
                        </a:rPr>
                        <a:t>C</a:t>
                      </a:r>
                      <a:endParaRPr lang="en-US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718" marR="68718" marT="68718" marB="68718"/>
                </a:tc>
                <a:tc>
                  <a:txBody>
                    <a:bodyPr/>
                    <a:lstStyle/>
                    <a:p>
                      <a:pPr marL="0" marR="0" algn="ctr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none" strike="noStrike">
                          <a:effectLst/>
                        </a:rPr>
                        <a:t>1</a:t>
                      </a:r>
                      <a:endParaRPr lang="en-US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718" marR="68718" marT="68718" marB="68718"/>
                </a:tc>
                <a:tc>
                  <a:txBody>
                    <a:bodyPr/>
                    <a:lstStyle/>
                    <a:p>
                      <a:pPr marL="0" marR="0" algn="ctr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none" strike="noStrike" dirty="0">
                          <a:effectLst/>
                        </a:rPr>
                        <a:t>1</a:t>
                      </a:r>
                      <a:endParaRPr lang="en-US" sz="19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718" marR="68718" marT="68718" marB="68718"/>
                </a:tc>
                <a:tc>
                  <a:txBody>
                    <a:bodyPr/>
                    <a:lstStyle/>
                    <a:p>
                      <a:pPr marL="0" marR="0" algn="ctr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none" strike="noStrike">
                          <a:effectLst/>
                        </a:rPr>
                        <a:t>100</a:t>
                      </a:r>
                      <a:endParaRPr lang="en-US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718" marR="68718" marT="68718" marB="68718"/>
                </a:tc>
                <a:extLst>
                  <a:ext uri="{0D108BD9-81ED-4DB2-BD59-A6C34878D82A}">
                    <a16:rowId xmlns:a16="http://schemas.microsoft.com/office/drawing/2014/main" val="3222908375"/>
                  </a:ext>
                </a:extLst>
              </a:tr>
              <a:tr h="820215">
                <a:tc>
                  <a:txBody>
                    <a:bodyPr/>
                    <a:lstStyle/>
                    <a:p>
                      <a:pPr marL="0" marR="0" algn="ctr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none" strike="noStrike">
                          <a:effectLst/>
                        </a:rPr>
                        <a:t>100</a:t>
                      </a:r>
                      <a:endParaRPr lang="en-US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718" marR="68718" marT="68718" marB="68718"/>
                </a:tc>
                <a:tc>
                  <a:txBody>
                    <a:bodyPr/>
                    <a:lstStyle/>
                    <a:p>
                      <a:pPr marL="0" marR="0" algn="ctr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none" strike="noStrike">
                          <a:effectLst/>
                        </a:rPr>
                        <a:t>Onset </a:t>
                      </a:r>
                      <a:endParaRPr lang="en-US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718" marR="68718" marT="68718" marB="68718"/>
                </a:tc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none" strike="noStrike">
                          <a:effectLst/>
                        </a:rPr>
                        <a:t>Be able to fetch the user data from the profile</a:t>
                      </a:r>
                      <a:endParaRPr lang="en-US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718" marR="68718" marT="68718" marB="68718"/>
                </a:tc>
                <a:tc>
                  <a:txBody>
                    <a:bodyPr/>
                    <a:lstStyle/>
                    <a:p>
                      <a:pPr marL="0" marR="0" algn="ctr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none" strike="noStrike">
                          <a:effectLst/>
                        </a:rPr>
                        <a:t>C</a:t>
                      </a:r>
                      <a:endParaRPr lang="en-US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718" marR="68718" marT="68718" marB="68718"/>
                </a:tc>
                <a:tc>
                  <a:txBody>
                    <a:bodyPr/>
                    <a:lstStyle/>
                    <a:p>
                      <a:pPr marL="0" marR="0" algn="ctr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none" strike="noStrike">
                          <a:effectLst/>
                        </a:rPr>
                        <a:t>1</a:t>
                      </a:r>
                      <a:endParaRPr lang="en-US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718" marR="68718" marT="68718" marB="68718"/>
                </a:tc>
                <a:tc>
                  <a:txBody>
                    <a:bodyPr/>
                    <a:lstStyle/>
                    <a:p>
                      <a:pPr marL="0" marR="0" algn="ctr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none" strike="noStrike">
                          <a:effectLst/>
                        </a:rPr>
                        <a:t>1</a:t>
                      </a:r>
                      <a:endParaRPr lang="en-US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718" marR="68718" marT="68718" marB="68718"/>
                </a:tc>
                <a:tc>
                  <a:txBody>
                    <a:bodyPr/>
                    <a:lstStyle/>
                    <a:p>
                      <a:pPr marL="0" marR="0" algn="ctr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none" strike="noStrike" dirty="0">
                          <a:effectLst/>
                        </a:rPr>
                        <a:t>100</a:t>
                      </a:r>
                      <a:endParaRPr lang="en-US" sz="19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718" marR="68718" marT="68718" marB="68718"/>
                </a:tc>
                <a:extLst>
                  <a:ext uri="{0D108BD9-81ED-4DB2-BD59-A6C34878D82A}">
                    <a16:rowId xmlns:a16="http://schemas.microsoft.com/office/drawing/2014/main" val="482629213"/>
                  </a:ext>
                </a:extLst>
              </a:tr>
              <a:tr h="365028">
                <a:tc gridSpan="3">
                  <a:txBody>
                    <a:bodyPr/>
                    <a:lstStyle/>
                    <a:p>
                      <a:pPr marL="0" marR="0" algn="ctr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none" strike="noStrike" dirty="0">
                          <a:effectLst/>
                        </a:rPr>
                        <a:t>Acceptance Criteria</a:t>
                      </a:r>
                      <a:endParaRPr lang="en-US" sz="19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969" marR="114969" marT="57485" marB="57485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algn="ctr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none" strike="noStrike" dirty="0">
                          <a:effectLst/>
                        </a:rPr>
                        <a:t>Verification</a:t>
                      </a:r>
                      <a:endParaRPr lang="en-US" sz="19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969" marR="114969" marT="57485" marB="57485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5187584"/>
                  </a:ext>
                </a:extLst>
              </a:tr>
              <a:tr h="592622"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none" strike="noStrike">
                          <a:effectLst/>
                        </a:rPr>
                        <a:t>110</a:t>
                      </a:r>
                      <a:endParaRPr lang="en-US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718" marR="68718" marT="68718" marB="68718"/>
                </a:tc>
                <a:tc gridSpan="2">
                  <a:txBody>
                    <a:bodyPr/>
                    <a:lstStyle/>
                    <a:p>
                      <a:pPr marL="0" marR="0" algn="l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none" strike="noStrike">
                          <a:effectLst/>
                        </a:rPr>
                        <a:t>The user must have appropriate ID and password </a:t>
                      </a:r>
                      <a:endParaRPr lang="en-US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969" marR="114969" marT="57485" marB="5748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algn="l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none" strike="noStrike">
                          <a:effectLst/>
                        </a:rPr>
                        <a:t>The password is encrypted and set to the backend for verification</a:t>
                      </a:r>
                      <a:endParaRPr lang="en-US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969" marR="114969" marT="57485" marB="5748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1132464"/>
                  </a:ext>
                </a:extLst>
              </a:tr>
              <a:tr h="592622"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none" strike="noStrike">
                          <a:effectLst/>
                        </a:rPr>
                        <a:t>111</a:t>
                      </a:r>
                      <a:endParaRPr lang="en-US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718" marR="68718" marT="68718" marB="68718"/>
                </a:tc>
                <a:tc gridSpan="2">
                  <a:txBody>
                    <a:bodyPr/>
                    <a:lstStyle/>
                    <a:p>
                      <a:pPr marL="0" marR="0" algn="l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none" strike="noStrike">
                          <a:effectLst/>
                        </a:rPr>
                        <a:t>ID should automatically logged out after 1 hr of idle time</a:t>
                      </a:r>
                      <a:endParaRPr lang="en-US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969" marR="114969" marT="57485" marB="5748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algn="l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none" strike="noStrike">
                          <a:effectLst/>
                        </a:rPr>
                        <a:t>The user session is expired if the site is left open for too long with no activity to ensure security</a:t>
                      </a:r>
                      <a:endParaRPr lang="en-US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969" marR="114969" marT="57485" marB="5748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0657703"/>
                  </a:ext>
                </a:extLst>
              </a:tr>
              <a:tr h="365028">
                <a:tc>
                  <a:txBody>
                    <a:bodyPr/>
                    <a:lstStyle/>
                    <a:p>
                      <a:pPr marL="0" marR="0" algn="ctr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none" strike="noStrike" dirty="0">
                          <a:effectLst/>
                        </a:rPr>
                        <a:t>Id </a:t>
                      </a:r>
                      <a:endParaRPr lang="en-US" sz="19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718" marR="68718" marT="68718" marB="68718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algn="ctr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none" strike="noStrike" dirty="0">
                          <a:effectLst/>
                        </a:rPr>
                        <a:t>Tasks</a:t>
                      </a:r>
                      <a:endParaRPr lang="en-US" sz="19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969" marR="114969" marT="57485" marB="57485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algn="ctr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none" strike="noStrike" dirty="0">
                          <a:effectLst/>
                        </a:rPr>
                        <a:t>Resources</a:t>
                      </a:r>
                      <a:endParaRPr lang="en-US" sz="19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969" marR="114969" marT="57485" marB="57485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1298077"/>
                  </a:ext>
                </a:extLst>
              </a:tr>
              <a:tr h="365028"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none" strike="noStrike">
                          <a:effectLst/>
                        </a:rPr>
                        <a:t>1</a:t>
                      </a:r>
                      <a:endParaRPr lang="en-US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718" marR="68718" marT="68718" marB="68718"/>
                </a:tc>
                <a:tc gridSpan="3">
                  <a:txBody>
                    <a:bodyPr/>
                    <a:lstStyle/>
                    <a:p>
                      <a:pPr marL="0" marR="0" algn="l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none" strike="noStrike">
                          <a:effectLst/>
                        </a:rPr>
                        <a:t>Fetch the correct API tokens for login</a:t>
                      </a:r>
                      <a:endParaRPr lang="en-US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969" marR="114969" marT="57485" marB="5748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algn="l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none" strike="noStrike" dirty="0">
                          <a:effectLst/>
                        </a:rPr>
                        <a:t>Anudit Nagar</a:t>
                      </a:r>
                      <a:endParaRPr lang="en-US" sz="19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969" marR="114969" marT="57485" marB="5748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8143232"/>
                  </a:ext>
                </a:extLst>
              </a:tr>
              <a:tr h="592622"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none" strike="noStrike">
                          <a:effectLst/>
                        </a:rPr>
                        <a:t>2</a:t>
                      </a:r>
                      <a:endParaRPr lang="en-US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718" marR="68718" marT="68718" marB="68718"/>
                </a:tc>
                <a:tc gridSpan="3">
                  <a:txBody>
                    <a:bodyPr/>
                    <a:lstStyle/>
                    <a:p>
                      <a:pPr marL="0" marR="0" algn="l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none" strike="noStrike">
                          <a:effectLst/>
                        </a:rPr>
                        <a:t>Create a login interface for the user to be able to Input Credentials</a:t>
                      </a:r>
                      <a:endParaRPr lang="en-US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969" marR="114969" marT="57485" marB="5748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algn="l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none" strike="noStrike">
                          <a:effectLst/>
                        </a:rPr>
                        <a:t>Aachman Garg</a:t>
                      </a:r>
                      <a:endParaRPr lang="en-US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969" marR="114969" marT="57485" marB="5748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554364"/>
                  </a:ext>
                </a:extLst>
              </a:tr>
              <a:tr h="365028"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none" strike="noStrike">
                          <a:effectLst/>
                        </a:rPr>
                        <a:t>3</a:t>
                      </a:r>
                      <a:endParaRPr lang="en-US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718" marR="68718" marT="68718" marB="68718"/>
                </a:tc>
                <a:tc gridSpan="3">
                  <a:txBody>
                    <a:bodyPr/>
                    <a:lstStyle/>
                    <a:p>
                      <a:pPr marL="0" marR="0" algn="l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none" strike="noStrike">
                          <a:effectLst/>
                        </a:rPr>
                        <a:t>Check and maintain user credentials</a:t>
                      </a:r>
                      <a:endParaRPr lang="en-US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969" marR="114969" marT="57485" marB="5748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algn="l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none" strike="noStrike" dirty="0">
                          <a:effectLst/>
                        </a:rPr>
                        <a:t>Vinayak</a:t>
                      </a:r>
                      <a:endParaRPr lang="en-US" sz="19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969" marR="114969" marT="57485" marB="5748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444536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945490C0-AD7E-4B5C-9615-42960F09489C}"/>
              </a:ext>
            </a:extLst>
          </p:cNvPr>
          <p:cNvSpPr txBox="1"/>
          <p:nvPr/>
        </p:nvSpPr>
        <p:spPr>
          <a:xfrm>
            <a:off x="299642" y="214458"/>
            <a:ext cx="53752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User Stories</a:t>
            </a:r>
          </a:p>
        </p:txBody>
      </p:sp>
    </p:spTree>
    <p:extLst>
      <p:ext uri="{BB962C8B-B14F-4D97-AF65-F5344CB8AC3E}">
        <p14:creationId xmlns:p14="http://schemas.microsoft.com/office/powerpoint/2010/main" val="152926072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 advClick="0">
        <p159:morph option="byObject"/>
      </p:transition>
    </mc:Choice>
    <mc:Fallback>
      <p:transition spd="med" advClick="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087EEAD0-CFAD-4E5A-A5B8-E9E450B083D9}"/>
              </a:ext>
            </a:extLst>
          </p:cNvPr>
          <p:cNvSpPr txBox="1"/>
          <p:nvPr/>
        </p:nvSpPr>
        <p:spPr>
          <a:xfrm>
            <a:off x="1560105" y="3057068"/>
            <a:ext cx="13495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Sprint 2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B7942CD-B815-4068-A7BC-734E70058B26}"/>
              </a:ext>
            </a:extLst>
          </p:cNvPr>
          <p:cNvCxnSpPr/>
          <p:nvPr/>
        </p:nvCxnSpPr>
        <p:spPr>
          <a:xfrm>
            <a:off x="399058" y="1103658"/>
            <a:ext cx="232209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45490C0-AD7E-4B5C-9615-42960F09489C}"/>
              </a:ext>
            </a:extLst>
          </p:cNvPr>
          <p:cNvSpPr txBox="1"/>
          <p:nvPr/>
        </p:nvSpPr>
        <p:spPr>
          <a:xfrm>
            <a:off x="299642" y="214458"/>
            <a:ext cx="53752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User Stories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1E003E4-B067-41BF-BFFC-D053B9497F4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53123481"/>
              </p:ext>
            </p:extLst>
          </p:nvPr>
        </p:nvGraphicFramePr>
        <p:xfrm>
          <a:off x="4960203" y="214458"/>
          <a:ext cx="6373543" cy="546869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62294">
                  <a:extLst>
                    <a:ext uri="{9D8B030D-6E8A-4147-A177-3AD203B41FA5}">
                      <a16:colId xmlns:a16="http://schemas.microsoft.com/office/drawing/2014/main" val="755318598"/>
                    </a:ext>
                  </a:extLst>
                </a:gridCol>
                <a:gridCol w="625457">
                  <a:extLst>
                    <a:ext uri="{9D8B030D-6E8A-4147-A177-3AD203B41FA5}">
                      <a16:colId xmlns:a16="http://schemas.microsoft.com/office/drawing/2014/main" val="821779927"/>
                    </a:ext>
                  </a:extLst>
                </a:gridCol>
                <a:gridCol w="1726805">
                  <a:extLst>
                    <a:ext uri="{9D8B030D-6E8A-4147-A177-3AD203B41FA5}">
                      <a16:colId xmlns:a16="http://schemas.microsoft.com/office/drawing/2014/main" val="1975624016"/>
                    </a:ext>
                  </a:extLst>
                </a:gridCol>
                <a:gridCol w="805616">
                  <a:extLst>
                    <a:ext uri="{9D8B030D-6E8A-4147-A177-3AD203B41FA5}">
                      <a16:colId xmlns:a16="http://schemas.microsoft.com/office/drawing/2014/main" val="3240898568"/>
                    </a:ext>
                  </a:extLst>
                </a:gridCol>
                <a:gridCol w="683245">
                  <a:extLst>
                    <a:ext uri="{9D8B030D-6E8A-4147-A177-3AD203B41FA5}">
                      <a16:colId xmlns:a16="http://schemas.microsoft.com/office/drawing/2014/main" val="3398110050"/>
                    </a:ext>
                  </a:extLst>
                </a:gridCol>
                <a:gridCol w="1131941">
                  <a:extLst>
                    <a:ext uri="{9D8B030D-6E8A-4147-A177-3AD203B41FA5}">
                      <a16:colId xmlns:a16="http://schemas.microsoft.com/office/drawing/2014/main" val="359591555"/>
                    </a:ext>
                  </a:extLst>
                </a:gridCol>
                <a:gridCol w="938185">
                  <a:extLst>
                    <a:ext uri="{9D8B030D-6E8A-4147-A177-3AD203B41FA5}">
                      <a16:colId xmlns:a16="http://schemas.microsoft.com/office/drawing/2014/main" val="822083989"/>
                    </a:ext>
                  </a:extLst>
                </a:gridCol>
              </a:tblGrid>
              <a:tr h="664187">
                <a:tc>
                  <a:txBody>
                    <a:bodyPr/>
                    <a:lstStyle/>
                    <a:p>
                      <a:pPr marL="0" marR="0" algn="ctr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u="none" strike="noStrike" dirty="0">
                          <a:effectLst/>
                        </a:rPr>
                        <a:t>ID</a:t>
                      </a:r>
                      <a:endParaRPr lang="en-US" sz="2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4322" marR="44322" marT="44322" marB="44322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u="none" strike="noStrike" dirty="0">
                          <a:effectLst/>
                        </a:rPr>
                        <a:t>Added</a:t>
                      </a:r>
                      <a:endParaRPr lang="en-US" sz="2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4322" marR="44322" marT="44322" marB="44322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u="none" strike="noStrike" dirty="0">
                          <a:effectLst/>
                        </a:rPr>
                        <a:t>Description</a:t>
                      </a:r>
                      <a:endParaRPr lang="en-US" sz="2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4322" marR="44322" marT="44322" marB="44322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u="none" strike="noStrike">
                          <a:effectLst/>
                        </a:rPr>
                        <a:t>Status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4322" marR="44322" marT="44322" marB="44322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u="none" strike="noStrike">
                          <a:effectLst/>
                        </a:rPr>
                        <a:t>Story Points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4322" marR="44322" marT="44322" marB="44322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u="none" strike="noStrike" dirty="0">
                          <a:effectLst/>
                        </a:rPr>
                        <a:t>Actual Equivalent Story Points</a:t>
                      </a:r>
                      <a:endParaRPr lang="en-US" sz="2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4322" marR="44322" marT="44322" marB="44322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u="none" strike="noStrike" dirty="0">
                          <a:effectLst/>
                        </a:rPr>
                        <a:t>% Completed </a:t>
                      </a:r>
                      <a:endParaRPr lang="en-US" sz="2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4322" marR="44322" marT="44322" marB="44322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1029120"/>
                  </a:ext>
                </a:extLst>
              </a:tr>
              <a:tr h="1032784">
                <a:tc>
                  <a:txBody>
                    <a:bodyPr/>
                    <a:lstStyle/>
                    <a:p>
                      <a:pPr marL="0" marR="0" algn="ctr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u="none" strike="noStrike">
                          <a:effectLst/>
                        </a:rPr>
                        <a:t>200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4322" marR="44322" marT="44322" marB="44322"/>
                </a:tc>
                <a:tc>
                  <a:txBody>
                    <a:bodyPr/>
                    <a:lstStyle/>
                    <a:p>
                      <a:pPr marL="0" marR="0" algn="ctr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u="none" strike="noStrike" dirty="0">
                          <a:effectLst/>
                        </a:rPr>
                        <a:t>onset</a:t>
                      </a:r>
                      <a:endParaRPr lang="en-US" sz="2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4322" marR="44322" marT="44322" marB="44322"/>
                </a:tc>
                <a:tc>
                  <a:txBody>
                    <a:bodyPr/>
                    <a:lstStyle/>
                    <a:p>
                      <a:pPr marL="0" marR="0" algn="ctr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u="none" strike="noStrike" dirty="0">
                          <a:effectLst/>
                        </a:rPr>
                        <a:t>As an user I must be able to connect and import various code sources like GitHub and GitLab</a:t>
                      </a:r>
                      <a:endParaRPr lang="en-US" sz="2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4322" marR="44322" marT="44322" marB="44322"/>
                </a:tc>
                <a:tc>
                  <a:txBody>
                    <a:bodyPr/>
                    <a:lstStyle/>
                    <a:p>
                      <a:pPr marL="0" marR="0" algn="ctr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u="none" strike="noStrike" dirty="0">
                          <a:effectLst/>
                        </a:rPr>
                        <a:t>C</a:t>
                      </a:r>
                      <a:endParaRPr lang="en-US" sz="2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4322" marR="44322" marT="44322" marB="44322"/>
                </a:tc>
                <a:tc>
                  <a:txBody>
                    <a:bodyPr/>
                    <a:lstStyle/>
                    <a:p>
                      <a:pPr marL="0" marR="0" algn="ctr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u="none" strike="noStrike" dirty="0">
                          <a:effectLst/>
                        </a:rPr>
                        <a:t>2</a:t>
                      </a:r>
                      <a:endParaRPr lang="en-US" sz="2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4322" marR="44322" marT="44322" marB="44322"/>
                </a:tc>
                <a:tc>
                  <a:txBody>
                    <a:bodyPr/>
                    <a:lstStyle/>
                    <a:p>
                      <a:pPr marL="0" marR="0" algn="ctr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u="none" strike="noStrike" dirty="0">
                          <a:effectLst/>
                        </a:rPr>
                        <a:t>2</a:t>
                      </a:r>
                      <a:endParaRPr lang="en-US" sz="2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4322" marR="44322" marT="44322" marB="44322"/>
                </a:tc>
                <a:tc>
                  <a:txBody>
                    <a:bodyPr/>
                    <a:lstStyle/>
                    <a:p>
                      <a:pPr marL="0" marR="0" algn="ctr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u="none" strike="noStrike">
                          <a:effectLst/>
                        </a:rPr>
                        <a:t>100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4322" marR="44322" marT="44322" marB="44322"/>
                </a:tc>
                <a:extLst>
                  <a:ext uri="{0D108BD9-81ED-4DB2-BD59-A6C34878D82A}">
                    <a16:rowId xmlns:a16="http://schemas.microsoft.com/office/drawing/2014/main" val="4144930275"/>
                  </a:ext>
                </a:extLst>
              </a:tr>
              <a:tr h="664187">
                <a:tc>
                  <a:txBody>
                    <a:bodyPr/>
                    <a:lstStyle/>
                    <a:p>
                      <a:pPr marL="0" marR="0" algn="ctr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u="none" strike="noStrike">
                          <a:effectLst/>
                        </a:rPr>
                        <a:t>200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4322" marR="44322" marT="44322" marB="44322"/>
                </a:tc>
                <a:tc>
                  <a:txBody>
                    <a:bodyPr/>
                    <a:lstStyle/>
                    <a:p>
                      <a:pPr marL="0" marR="0" algn="ctr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u="none" strike="noStrike">
                          <a:effectLst/>
                        </a:rPr>
                        <a:t>Onset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4322" marR="44322" marT="44322" marB="44322"/>
                </a:tc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u="none" strike="noStrike" dirty="0">
                          <a:effectLst/>
                        </a:rPr>
                        <a:t>As an user, I should be able to access my connected repositories</a:t>
                      </a:r>
                      <a:endParaRPr lang="en-US" sz="2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4322" marR="44322" marT="44322" marB="44322"/>
                </a:tc>
                <a:tc>
                  <a:txBody>
                    <a:bodyPr/>
                    <a:lstStyle/>
                    <a:p>
                      <a:pPr marL="0" marR="0" algn="ctr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u="none" strike="noStrike">
                          <a:effectLst/>
                        </a:rPr>
                        <a:t>C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4322" marR="44322" marT="44322" marB="44322"/>
                </a:tc>
                <a:tc>
                  <a:txBody>
                    <a:bodyPr/>
                    <a:lstStyle/>
                    <a:p>
                      <a:pPr marL="0" marR="0" algn="ctr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u="none" strike="noStrike">
                          <a:effectLst/>
                        </a:rPr>
                        <a:t>3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4322" marR="44322" marT="44322" marB="44322"/>
                </a:tc>
                <a:tc>
                  <a:txBody>
                    <a:bodyPr/>
                    <a:lstStyle/>
                    <a:p>
                      <a:pPr marL="0" marR="0" algn="ctr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u="none" strike="noStrike">
                          <a:effectLst/>
                        </a:rPr>
                        <a:t>3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4322" marR="44322" marT="44322" marB="44322"/>
                </a:tc>
                <a:tc>
                  <a:txBody>
                    <a:bodyPr/>
                    <a:lstStyle/>
                    <a:p>
                      <a:pPr marL="0" marR="0" algn="ctr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u="none" strike="noStrike">
                          <a:effectLst/>
                        </a:rPr>
                        <a:t>100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4322" marR="44322" marT="44322" marB="44322"/>
                </a:tc>
                <a:extLst>
                  <a:ext uri="{0D108BD9-81ED-4DB2-BD59-A6C34878D82A}">
                    <a16:rowId xmlns:a16="http://schemas.microsoft.com/office/drawing/2014/main" val="3190896940"/>
                  </a:ext>
                </a:extLst>
              </a:tr>
              <a:tr h="295589">
                <a:tc gridSpan="3">
                  <a:txBody>
                    <a:bodyPr/>
                    <a:lstStyle/>
                    <a:p>
                      <a:pPr marL="0" marR="0" algn="ctr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u="none" strike="noStrike" dirty="0">
                          <a:effectLst/>
                        </a:rPr>
                        <a:t>Acceptance Criteria</a:t>
                      </a:r>
                      <a:endParaRPr lang="en-US" sz="2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4322" marR="44322" marT="44322" marB="44322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algn="ctr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u="none" strike="noStrike" dirty="0">
                          <a:effectLst/>
                        </a:rPr>
                        <a:t>Verification</a:t>
                      </a:r>
                      <a:endParaRPr lang="en-US" sz="2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4322" marR="44322" marT="44322" marB="44322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898428"/>
                  </a:ext>
                </a:extLst>
              </a:tr>
              <a:tr h="664187"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u="none" strike="noStrike">
                          <a:effectLst/>
                        </a:rPr>
                        <a:t>211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4322" marR="44322" marT="44322" marB="44322"/>
                </a:tc>
                <a:tc gridSpan="2">
                  <a:txBody>
                    <a:bodyPr/>
                    <a:lstStyle/>
                    <a:p>
                      <a:pPr marL="0" marR="0" algn="l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u="none" strike="noStrike">
                          <a:effectLst/>
                        </a:rPr>
                        <a:t>The user must have Github/GitLab account and be able to allow access to the code.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4322" marR="44322" marT="44322" marB="44322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algn="l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u="none" strike="noStrike" dirty="0">
                          <a:effectLst/>
                        </a:rPr>
                        <a:t>The user is able to connect their account and import code.</a:t>
                      </a:r>
                      <a:endParaRPr lang="en-US" sz="2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4322" marR="44322" marT="44322" marB="44322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2884952"/>
                  </a:ext>
                </a:extLst>
              </a:tr>
              <a:tr h="479888"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u="none" strike="noStrike">
                          <a:effectLst/>
                        </a:rPr>
                        <a:t>212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4322" marR="44322" marT="44322" marB="44322"/>
                </a:tc>
                <a:tc gridSpan="2">
                  <a:txBody>
                    <a:bodyPr/>
                    <a:lstStyle/>
                    <a:p>
                      <a:pPr marL="0" marR="0" algn="l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u="none" strike="noStrike">
                          <a:effectLst/>
                        </a:rPr>
                        <a:t>The accessible code should be checked before deploying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4322" marR="44322" marT="44322" marB="44322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algn="l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u="none" strike="noStrike" dirty="0">
                          <a:effectLst/>
                        </a:rPr>
                        <a:t>The imported code is correctly compiled and checked before deploying.</a:t>
                      </a:r>
                      <a:endParaRPr lang="en-US" sz="2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4322" marR="44322" marT="44322" marB="44322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5650203"/>
                  </a:ext>
                </a:extLst>
              </a:tr>
              <a:tr h="295589">
                <a:tc>
                  <a:txBody>
                    <a:bodyPr/>
                    <a:lstStyle/>
                    <a:p>
                      <a:pPr marL="0" marR="0" algn="ctr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u="none" strike="noStrike" dirty="0">
                          <a:effectLst/>
                        </a:rPr>
                        <a:t>Id </a:t>
                      </a:r>
                      <a:endParaRPr lang="en-US" sz="2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4322" marR="44322" marT="44322" marB="44322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algn="ctr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u="none" strike="noStrike" dirty="0">
                          <a:effectLst/>
                        </a:rPr>
                        <a:t>Tasks</a:t>
                      </a:r>
                      <a:endParaRPr lang="en-US" sz="2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4322" marR="44322" marT="44322" marB="44322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algn="ctr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u="none" strike="noStrike" dirty="0">
                          <a:effectLst/>
                        </a:rPr>
                        <a:t>Resources</a:t>
                      </a:r>
                      <a:endParaRPr lang="en-US" sz="2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4322" marR="44322" marT="44322" marB="44322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4429084"/>
                  </a:ext>
                </a:extLst>
              </a:tr>
              <a:tr h="295589"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4322" marR="44322" marT="44322" marB="44322"/>
                </a:tc>
                <a:tc gridSpan="3">
                  <a:txBody>
                    <a:bodyPr/>
                    <a:lstStyle/>
                    <a:p>
                      <a:pPr marL="0" marR="0" algn="l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u="none" strike="noStrike">
                          <a:effectLst/>
                        </a:rPr>
                        <a:t>Maintain Auth Tokens and 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4322" marR="44322" marT="44322" marB="44322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algn="l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u="none" strike="noStrike" dirty="0">
                          <a:effectLst/>
                        </a:rPr>
                        <a:t>Anudit Nagar</a:t>
                      </a:r>
                      <a:endParaRPr lang="en-US" sz="2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4322" marR="44322" marT="44322" marB="44322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8363395"/>
                  </a:ext>
                </a:extLst>
              </a:tr>
              <a:tr h="295589"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u="none" strike="noStrike">
                          <a:effectLst/>
                        </a:rPr>
                        <a:t>2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4322" marR="44322" marT="44322" marB="44322"/>
                </a:tc>
                <a:tc gridSpan="3">
                  <a:txBody>
                    <a:bodyPr/>
                    <a:lstStyle/>
                    <a:p>
                      <a:pPr marL="0" marR="0" algn="l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u="none" strike="noStrike">
                          <a:effectLst/>
                        </a:rPr>
                        <a:t>Maintain User’s codebase internally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4322" marR="44322" marT="44322" marB="44322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algn="l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u="none" strike="noStrike" dirty="0">
                          <a:effectLst/>
                        </a:rPr>
                        <a:t>Anudit Nagar</a:t>
                      </a:r>
                      <a:endParaRPr lang="en-US" sz="2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4322" marR="44322" marT="44322" marB="44322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8537864"/>
                  </a:ext>
                </a:extLst>
              </a:tr>
              <a:tr h="479888"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u="none" strike="noStrike">
                          <a:effectLst/>
                        </a:rPr>
                        <a:t>3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4322" marR="44322" marT="44322" marB="44322"/>
                </a:tc>
                <a:tc gridSpan="3">
                  <a:txBody>
                    <a:bodyPr/>
                    <a:lstStyle/>
                    <a:p>
                      <a:pPr marL="0" marR="0" algn="l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u="none" strike="noStrike">
                          <a:effectLst/>
                        </a:rPr>
                        <a:t>Create a front end for the user to be able to access and import code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4322" marR="44322" marT="44322" marB="44322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algn="l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u="none" strike="noStrike" dirty="0" err="1">
                          <a:effectLst/>
                        </a:rPr>
                        <a:t>Aachman</a:t>
                      </a:r>
                      <a:r>
                        <a:rPr lang="en-US" sz="1100" u="none" strike="noStrike" dirty="0">
                          <a:effectLst/>
                        </a:rPr>
                        <a:t> Garg</a:t>
                      </a:r>
                      <a:endParaRPr lang="en-US" sz="2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4322" marR="44322" marT="44322" marB="44322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0243832"/>
                  </a:ext>
                </a:extLst>
              </a:tr>
              <a:tr h="295589"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u="none" strike="noStrike">
                          <a:effectLst/>
                        </a:rPr>
                        <a:t>4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4322" marR="44322" marT="44322" marB="44322"/>
                </a:tc>
                <a:tc gridSpan="3">
                  <a:txBody>
                    <a:bodyPr/>
                    <a:lstStyle/>
                    <a:p>
                      <a:pPr marL="0" marR="0" algn="l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u="none" strike="noStrike">
                          <a:effectLst/>
                        </a:rPr>
                        <a:t>Maintain records of  builds and build logs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4322" marR="44322" marT="44322" marB="44322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algn="l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u="none" strike="noStrike" dirty="0">
                          <a:effectLst/>
                        </a:rPr>
                        <a:t>Vinayak Tiwari</a:t>
                      </a:r>
                      <a:endParaRPr lang="en-US" sz="2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4322" marR="44322" marT="44322" marB="44322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76032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8672954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 advClick="0">
        <p159:morph option="byObject"/>
      </p:transition>
    </mc:Choice>
    <mc:Fallback>
      <p:transition spd="med" advClick="0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087EEAD0-CFAD-4E5A-A5B8-E9E450B083D9}"/>
              </a:ext>
            </a:extLst>
          </p:cNvPr>
          <p:cNvSpPr txBox="1"/>
          <p:nvPr/>
        </p:nvSpPr>
        <p:spPr>
          <a:xfrm>
            <a:off x="1560105" y="3057068"/>
            <a:ext cx="13495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Sprint 3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B7942CD-B815-4068-A7BC-734E70058B26}"/>
              </a:ext>
            </a:extLst>
          </p:cNvPr>
          <p:cNvCxnSpPr/>
          <p:nvPr/>
        </p:nvCxnSpPr>
        <p:spPr>
          <a:xfrm>
            <a:off x="399058" y="1103658"/>
            <a:ext cx="232209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45490C0-AD7E-4B5C-9615-42960F09489C}"/>
              </a:ext>
            </a:extLst>
          </p:cNvPr>
          <p:cNvSpPr txBox="1"/>
          <p:nvPr/>
        </p:nvSpPr>
        <p:spPr>
          <a:xfrm>
            <a:off x="299642" y="214458"/>
            <a:ext cx="53752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User Stories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F2F6792B-62C6-48D3-9887-1243843BA44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96517487"/>
              </p:ext>
            </p:extLst>
          </p:nvPr>
        </p:nvGraphicFramePr>
        <p:xfrm>
          <a:off x="6206992" y="214458"/>
          <a:ext cx="5118736" cy="555429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71279">
                  <a:extLst>
                    <a:ext uri="{9D8B030D-6E8A-4147-A177-3AD203B41FA5}">
                      <a16:colId xmlns:a16="http://schemas.microsoft.com/office/drawing/2014/main" val="2738024725"/>
                    </a:ext>
                  </a:extLst>
                </a:gridCol>
                <a:gridCol w="502319">
                  <a:extLst>
                    <a:ext uri="{9D8B030D-6E8A-4147-A177-3AD203B41FA5}">
                      <a16:colId xmlns:a16="http://schemas.microsoft.com/office/drawing/2014/main" val="3700260172"/>
                    </a:ext>
                  </a:extLst>
                </a:gridCol>
                <a:gridCol w="1386836">
                  <a:extLst>
                    <a:ext uri="{9D8B030D-6E8A-4147-A177-3AD203B41FA5}">
                      <a16:colId xmlns:a16="http://schemas.microsoft.com/office/drawing/2014/main" val="3553409297"/>
                    </a:ext>
                  </a:extLst>
                </a:gridCol>
                <a:gridCol w="647008">
                  <a:extLst>
                    <a:ext uri="{9D8B030D-6E8A-4147-A177-3AD203B41FA5}">
                      <a16:colId xmlns:a16="http://schemas.microsoft.com/office/drawing/2014/main" val="169317529"/>
                    </a:ext>
                  </a:extLst>
                </a:gridCol>
                <a:gridCol w="548728">
                  <a:extLst>
                    <a:ext uri="{9D8B030D-6E8A-4147-A177-3AD203B41FA5}">
                      <a16:colId xmlns:a16="http://schemas.microsoft.com/office/drawing/2014/main" val="1502961202"/>
                    </a:ext>
                  </a:extLst>
                </a:gridCol>
                <a:gridCol w="909088">
                  <a:extLst>
                    <a:ext uri="{9D8B030D-6E8A-4147-A177-3AD203B41FA5}">
                      <a16:colId xmlns:a16="http://schemas.microsoft.com/office/drawing/2014/main" val="3493529010"/>
                    </a:ext>
                  </a:extLst>
                </a:gridCol>
                <a:gridCol w="753478">
                  <a:extLst>
                    <a:ext uri="{9D8B030D-6E8A-4147-A177-3AD203B41FA5}">
                      <a16:colId xmlns:a16="http://schemas.microsoft.com/office/drawing/2014/main" val="1987594734"/>
                    </a:ext>
                  </a:extLst>
                </a:gridCol>
              </a:tblGrid>
              <a:tr h="652749">
                <a:tc>
                  <a:txBody>
                    <a:bodyPr/>
                    <a:lstStyle/>
                    <a:p>
                      <a:pPr marL="0" marR="0" algn="ctr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 dirty="0">
                          <a:effectLst/>
                        </a:rPr>
                        <a:t>ID</a:t>
                      </a:r>
                      <a:endParaRPr lang="en-US" sz="15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687" marR="54687" marT="54687" marB="54687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 dirty="0">
                          <a:effectLst/>
                        </a:rPr>
                        <a:t>Added</a:t>
                      </a:r>
                      <a:endParaRPr lang="en-US" sz="15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687" marR="54687" marT="54687" marB="54687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 dirty="0">
                          <a:effectLst/>
                        </a:rPr>
                        <a:t>Description</a:t>
                      </a:r>
                      <a:endParaRPr lang="en-US" sz="15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687" marR="54687" marT="54687" marB="54687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 dirty="0">
                          <a:effectLst/>
                        </a:rPr>
                        <a:t>Status</a:t>
                      </a:r>
                      <a:endParaRPr lang="en-US" sz="15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687" marR="54687" marT="54687" marB="54687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 dirty="0">
                          <a:effectLst/>
                        </a:rPr>
                        <a:t>Story Points</a:t>
                      </a:r>
                      <a:endParaRPr lang="en-US" sz="15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687" marR="54687" marT="54687" marB="54687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 dirty="0">
                          <a:effectLst/>
                        </a:rPr>
                        <a:t>Actual Equivalent Story Points</a:t>
                      </a:r>
                      <a:endParaRPr lang="en-US" sz="15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687" marR="54687" marT="54687" marB="54687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 dirty="0">
                          <a:effectLst/>
                        </a:rPr>
                        <a:t>% Completed </a:t>
                      </a:r>
                      <a:endParaRPr lang="en-US" sz="15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687" marR="54687" marT="54687" marB="54687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2662416"/>
                  </a:ext>
                </a:extLst>
              </a:tr>
              <a:tr h="652749">
                <a:tc>
                  <a:txBody>
                    <a:bodyPr/>
                    <a:lstStyle/>
                    <a:p>
                      <a:pPr marL="0" marR="0" algn="ctr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>
                          <a:effectLst/>
                        </a:rPr>
                        <a:t>300</a:t>
                      </a:r>
                      <a:endParaRPr lang="en-US" sz="15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687" marR="54687" marT="54687" marB="54687"/>
                </a:tc>
                <a:tc>
                  <a:txBody>
                    <a:bodyPr/>
                    <a:lstStyle/>
                    <a:p>
                      <a:pPr marL="0" marR="0" algn="ctr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>
                          <a:effectLst/>
                        </a:rPr>
                        <a:t>onset</a:t>
                      </a:r>
                      <a:endParaRPr lang="en-US" sz="15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687" marR="54687" marT="54687" marB="54687"/>
                </a:tc>
                <a:tc>
                  <a:txBody>
                    <a:bodyPr/>
                    <a:lstStyle/>
                    <a:p>
                      <a:pPr marL="0" marR="0" algn="ctr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>
                          <a:effectLst/>
                        </a:rPr>
                        <a:t>As an user I must be able to create and host the application</a:t>
                      </a:r>
                      <a:endParaRPr lang="en-US" sz="15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687" marR="54687" marT="54687" marB="54687"/>
                </a:tc>
                <a:tc>
                  <a:txBody>
                    <a:bodyPr/>
                    <a:lstStyle/>
                    <a:p>
                      <a:pPr marL="0" marR="0" algn="ctr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>
                          <a:effectLst/>
                        </a:rPr>
                        <a:t>C</a:t>
                      </a:r>
                      <a:endParaRPr lang="en-US" sz="15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687" marR="54687" marT="54687" marB="54687"/>
                </a:tc>
                <a:tc>
                  <a:txBody>
                    <a:bodyPr/>
                    <a:lstStyle/>
                    <a:p>
                      <a:pPr marL="0" marR="0" algn="ctr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>
                          <a:effectLst/>
                        </a:rPr>
                        <a:t>7</a:t>
                      </a:r>
                      <a:endParaRPr lang="en-US" sz="15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687" marR="54687" marT="54687" marB="54687"/>
                </a:tc>
                <a:tc>
                  <a:txBody>
                    <a:bodyPr/>
                    <a:lstStyle/>
                    <a:p>
                      <a:pPr marL="0" marR="0" algn="ctr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>
                          <a:effectLst/>
                        </a:rPr>
                        <a:t>7</a:t>
                      </a:r>
                      <a:endParaRPr lang="en-US" sz="15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687" marR="54687" marT="54687" marB="54687"/>
                </a:tc>
                <a:tc>
                  <a:txBody>
                    <a:bodyPr/>
                    <a:lstStyle/>
                    <a:p>
                      <a:pPr marL="0" marR="0" algn="ctr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>
                          <a:effectLst/>
                        </a:rPr>
                        <a:t>100</a:t>
                      </a:r>
                      <a:endParaRPr lang="en-US" sz="15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687" marR="54687" marT="54687" marB="54687"/>
                </a:tc>
                <a:extLst>
                  <a:ext uri="{0D108BD9-81ED-4DB2-BD59-A6C34878D82A}">
                    <a16:rowId xmlns:a16="http://schemas.microsoft.com/office/drawing/2014/main" val="2789828809"/>
                  </a:ext>
                </a:extLst>
              </a:tr>
              <a:tr h="652749">
                <a:tc>
                  <a:txBody>
                    <a:bodyPr/>
                    <a:lstStyle/>
                    <a:p>
                      <a:pPr marL="0" marR="0" algn="ctr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>
                          <a:effectLst/>
                        </a:rPr>
                        <a:t>311</a:t>
                      </a:r>
                      <a:endParaRPr lang="en-US" sz="15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687" marR="54687" marT="54687" marB="54687"/>
                </a:tc>
                <a:tc>
                  <a:txBody>
                    <a:bodyPr/>
                    <a:lstStyle/>
                    <a:p>
                      <a:pPr marL="0" marR="0" algn="ctr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>
                          <a:effectLst/>
                        </a:rPr>
                        <a:t>onset</a:t>
                      </a:r>
                      <a:endParaRPr lang="en-US" sz="15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687" marR="54687" marT="54687" marB="54687"/>
                </a:tc>
                <a:tc>
                  <a:txBody>
                    <a:bodyPr/>
                    <a:lstStyle/>
                    <a:p>
                      <a:pPr marL="0" marR="0" algn="ctr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>
                          <a:effectLst/>
                        </a:rPr>
                        <a:t>The application should be containerized and deployed</a:t>
                      </a:r>
                      <a:endParaRPr lang="en-US" sz="15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687" marR="54687" marT="54687" marB="54687"/>
                </a:tc>
                <a:tc>
                  <a:txBody>
                    <a:bodyPr/>
                    <a:lstStyle/>
                    <a:p>
                      <a:pPr marL="0" marR="0" algn="ctr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>
                          <a:effectLst/>
                        </a:rPr>
                        <a:t>C</a:t>
                      </a:r>
                      <a:endParaRPr lang="en-US" sz="15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687" marR="54687" marT="54687" marB="54687"/>
                </a:tc>
                <a:tc>
                  <a:txBody>
                    <a:bodyPr/>
                    <a:lstStyle/>
                    <a:p>
                      <a:pPr marL="0" marR="0" algn="ctr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>
                          <a:effectLst/>
                        </a:rPr>
                        <a:t>8</a:t>
                      </a:r>
                      <a:endParaRPr lang="en-US" sz="15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687" marR="54687" marT="54687" marB="54687"/>
                </a:tc>
                <a:tc>
                  <a:txBody>
                    <a:bodyPr/>
                    <a:lstStyle/>
                    <a:p>
                      <a:pPr marL="0" marR="0" algn="ctr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>
                          <a:effectLst/>
                        </a:rPr>
                        <a:t>8</a:t>
                      </a:r>
                      <a:endParaRPr lang="en-US" sz="15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687" marR="54687" marT="54687" marB="54687"/>
                </a:tc>
                <a:tc>
                  <a:txBody>
                    <a:bodyPr/>
                    <a:lstStyle/>
                    <a:p>
                      <a:pPr marL="0" marR="0" algn="ctr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>
                          <a:effectLst/>
                        </a:rPr>
                        <a:t>100</a:t>
                      </a:r>
                      <a:endParaRPr lang="en-US" sz="15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687" marR="54687" marT="54687" marB="54687"/>
                </a:tc>
                <a:extLst>
                  <a:ext uri="{0D108BD9-81ED-4DB2-BD59-A6C34878D82A}">
                    <a16:rowId xmlns:a16="http://schemas.microsoft.com/office/drawing/2014/main" val="1263321754"/>
                  </a:ext>
                </a:extLst>
              </a:tr>
              <a:tr h="290499">
                <a:tc gridSpan="3">
                  <a:txBody>
                    <a:bodyPr/>
                    <a:lstStyle/>
                    <a:p>
                      <a:pPr marL="0" marR="0" algn="ctr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 dirty="0">
                          <a:effectLst/>
                        </a:rPr>
                        <a:t>Acceptance Criteria</a:t>
                      </a:r>
                      <a:endParaRPr lang="en-US" sz="15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631" marR="116631" marT="58316" marB="58316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algn="ctr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 dirty="0">
                          <a:effectLst/>
                        </a:rPr>
                        <a:t>Verification</a:t>
                      </a:r>
                      <a:endParaRPr lang="en-US" sz="15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631" marR="116631" marT="58316" marB="58316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1269144"/>
                  </a:ext>
                </a:extLst>
              </a:tr>
              <a:tr h="652749"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>
                          <a:effectLst/>
                        </a:rPr>
                        <a:t>311</a:t>
                      </a:r>
                      <a:endParaRPr lang="en-US" sz="15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687" marR="54687" marT="54687" marB="54687"/>
                </a:tc>
                <a:tc gridSpan="2">
                  <a:txBody>
                    <a:bodyPr/>
                    <a:lstStyle/>
                    <a:p>
                      <a:pPr marL="0" marR="0" algn="l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>
                          <a:effectLst/>
                        </a:rPr>
                        <a:t>The created application should be compiled and sent to the backend</a:t>
                      </a:r>
                      <a:endParaRPr lang="en-US" sz="15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631" marR="116631" marT="58316" marB="58316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algn="l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>
                          <a:effectLst/>
                        </a:rPr>
                        <a:t>The application is configured correctly, compiled and sent to the backend for propagation.</a:t>
                      </a:r>
                      <a:endParaRPr lang="en-US" sz="15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631" marR="116631" marT="58316" marB="58316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2677403"/>
                  </a:ext>
                </a:extLst>
              </a:tr>
              <a:tr h="652749"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>
                          <a:effectLst/>
                        </a:rPr>
                        <a:t>312</a:t>
                      </a:r>
                      <a:endParaRPr lang="en-US" sz="15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687" marR="54687" marT="54687" marB="54687"/>
                </a:tc>
                <a:tc gridSpan="2">
                  <a:txBody>
                    <a:bodyPr/>
                    <a:lstStyle/>
                    <a:p>
                      <a:pPr marL="0" marR="0" algn="l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>
                          <a:effectLst/>
                        </a:rPr>
                        <a:t>The compiled application is then containerized and distributed to the network.</a:t>
                      </a:r>
                      <a:endParaRPr lang="en-US" sz="15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631" marR="116631" marT="58316" marB="58316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algn="l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>
                          <a:effectLst/>
                        </a:rPr>
                        <a:t>The application is packaged, containerized and sent to the required nodes in the network</a:t>
                      </a:r>
                      <a:endParaRPr lang="en-US" sz="15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631" marR="116631" marT="58316" marB="58316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2619739"/>
                  </a:ext>
                </a:extLst>
              </a:tr>
              <a:tr h="290499">
                <a:tc>
                  <a:txBody>
                    <a:bodyPr/>
                    <a:lstStyle/>
                    <a:p>
                      <a:pPr marL="0" marR="0" algn="ctr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 dirty="0">
                          <a:effectLst/>
                        </a:rPr>
                        <a:t>Id </a:t>
                      </a:r>
                      <a:endParaRPr lang="en-US" sz="15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687" marR="54687" marT="54687" marB="54687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algn="ctr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 dirty="0">
                          <a:effectLst/>
                        </a:rPr>
                        <a:t>Tasks</a:t>
                      </a:r>
                      <a:endParaRPr lang="en-US" sz="15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631" marR="116631" marT="58316" marB="58316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algn="ctr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 dirty="0">
                          <a:effectLst/>
                        </a:rPr>
                        <a:t>Resources</a:t>
                      </a:r>
                      <a:endParaRPr lang="en-US" sz="15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631" marR="116631" marT="58316" marB="58316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6809400"/>
                  </a:ext>
                </a:extLst>
              </a:tr>
              <a:tr h="471623"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>
                          <a:effectLst/>
                        </a:rPr>
                        <a:t>1</a:t>
                      </a:r>
                      <a:endParaRPr lang="en-US" sz="15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687" marR="54687" marT="54687" marB="54687"/>
                </a:tc>
                <a:tc gridSpan="3">
                  <a:txBody>
                    <a:bodyPr/>
                    <a:lstStyle/>
                    <a:p>
                      <a:pPr marL="0" marR="0" algn="l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>
                          <a:effectLst/>
                        </a:rPr>
                        <a:t>Create a front end for the user to be able to discover/access the application</a:t>
                      </a:r>
                      <a:endParaRPr lang="en-US" sz="15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631" marR="116631" marT="58316" marB="58316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algn="l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>
                          <a:effectLst/>
                        </a:rPr>
                        <a:t>Aachman Garg</a:t>
                      </a:r>
                      <a:endParaRPr lang="en-US" sz="15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631" marR="116631" marT="58316" marB="58316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1296235"/>
                  </a:ext>
                </a:extLst>
              </a:tr>
              <a:tr h="471623"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>
                          <a:effectLst/>
                        </a:rPr>
                        <a:t>2</a:t>
                      </a:r>
                      <a:endParaRPr lang="en-US" sz="15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687" marR="54687" marT="54687" marB="54687"/>
                </a:tc>
                <a:tc gridSpan="3">
                  <a:txBody>
                    <a:bodyPr/>
                    <a:lstStyle/>
                    <a:p>
                      <a:pPr marL="0" marR="0" algn="l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>
                          <a:effectLst/>
                        </a:rPr>
                        <a:t>Compile, Package and Containerize the Applications</a:t>
                      </a:r>
                      <a:endParaRPr lang="en-US" sz="15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631" marR="116631" marT="58316" marB="58316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algn="l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>
                          <a:effectLst/>
                        </a:rPr>
                        <a:t>Anudit Nagar</a:t>
                      </a:r>
                      <a:endParaRPr lang="en-US" sz="15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631" marR="116631" marT="58316" marB="58316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860021"/>
                  </a:ext>
                </a:extLst>
              </a:tr>
              <a:tr h="471623"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>
                          <a:effectLst/>
                        </a:rPr>
                        <a:t>3</a:t>
                      </a:r>
                      <a:endParaRPr lang="en-US" sz="15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687" marR="54687" marT="54687" marB="54687"/>
                </a:tc>
                <a:tc gridSpan="3">
                  <a:txBody>
                    <a:bodyPr/>
                    <a:lstStyle/>
                    <a:p>
                      <a:pPr marL="0" marR="0" algn="l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>
                          <a:effectLst/>
                        </a:rPr>
                        <a:t>Find a suitable node in the network and send the application to it to run</a:t>
                      </a:r>
                      <a:endParaRPr lang="en-US" sz="15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631" marR="116631" marT="58316" marB="58316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algn="l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>
                          <a:effectLst/>
                        </a:rPr>
                        <a:t>Anudit Nagar</a:t>
                      </a:r>
                      <a:endParaRPr lang="en-US" sz="15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631" marR="116631" marT="58316" marB="58316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0183533"/>
                  </a:ext>
                </a:extLst>
              </a:tr>
              <a:tr h="290499"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>
                          <a:effectLst/>
                        </a:rPr>
                        <a:t>4</a:t>
                      </a:r>
                      <a:endParaRPr lang="en-US" sz="15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4687" marR="54687" marT="54687" marB="54687"/>
                </a:tc>
                <a:tc gridSpan="3">
                  <a:txBody>
                    <a:bodyPr/>
                    <a:lstStyle/>
                    <a:p>
                      <a:pPr marL="0" marR="0" algn="l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 dirty="0">
                          <a:effectLst/>
                        </a:rPr>
                        <a:t>Maintain record of active nodes over DHT</a:t>
                      </a:r>
                      <a:endParaRPr lang="en-US" sz="15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631" marR="116631" marT="58316" marB="58316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algn="l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 dirty="0">
                          <a:effectLst/>
                        </a:rPr>
                        <a:t>Vinayak</a:t>
                      </a:r>
                      <a:endParaRPr lang="en-US" sz="15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6631" marR="116631" marT="58316" marB="58316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94083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0053489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 advClick="0">
        <p159:morph option="byObject"/>
      </p:transition>
    </mc:Choice>
    <mc:Fallback>
      <p:transition spd="med" advClick="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DB9AA0A-3207-4951-8241-6C1949650221}"/>
              </a:ext>
            </a:extLst>
          </p:cNvPr>
          <p:cNvSpPr txBox="1"/>
          <p:nvPr/>
        </p:nvSpPr>
        <p:spPr>
          <a:xfrm>
            <a:off x="4190426" y="2409418"/>
            <a:ext cx="381114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8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Abstract</a:t>
            </a:r>
            <a:endParaRPr lang="en-IN" sz="32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347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087EEAD0-CFAD-4E5A-A5B8-E9E450B083D9}"/>
              </a:ext>
            </a:extLst>
          </p:cNvPr>
          <p:cNvSpPr txBox="1"/>
          <p:nvPr/>
        </p:nvSpPr>
        <p:spPr>
          <a:xfrm>
            <a:off x="1560105" y="3057068"/>
            <a:ext cx="13495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Sprint 4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B7942CD-B815-4068-A7BC-734E70058B26}"/>
              </a:ext>
            </a:extLst>
          </p:cNvPr>
          <p:cNvCxnSpPr/>
          <p:nvPr/>
        </p:nvCxnSpPr>
        <p:spPr>
          <a:xfrm>
            <a:off x="399058" y="1103658"/>
            <a:ext cx="232209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45490C0-AD7E-4B5C-9615-42960F09489C}"/>
              </a:ext>
            </a:extLst>
          </p:cNvPr>
          <p:cNvSpPr txBox="1"/>
          <p:nvPr/>
        </p:nvSpPr>
        <p:spPr>
          <a:xfrm>
            <a:off x="299642" y="214458"/>
            <a:ext cx="53752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User Stories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A31BBB06-A2A8-4481-9003-7F3C8347F78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86393899"/>
              </p:ext>
            </p:extLst>
          </p:nvPr>
        </p:nvGraphicFramePr>
        <p:xfrm>
          <a:off x="6096000" y="214458"/>
          <a:ext cx="4798022" cy="556871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48017">
                  <a:extLst>
                    <a:ext uri="{9D8B030D-6E8A-4147-A177-3AD203B41FA5}">
                      <a16:colId xmlns:a16="http://schemas.microsoft.com/office/drawing/2014/main" val="3694374252"/>
                    </a:ext>
                  </a:extLst>
                </a:gridCol>
                <a:gridCol w="470846">
                  <a:extLst>
                    <a:ext uri="{9D8B030D-6E8A-4147-A177-3AD203B41FA5}">
                      <a16:colId xmlns:a16="http://schemas.microsoft.com/office/drawing/2014/main" val="262775665"/>
                    </a:ext>
                  </a:extLst>
                </a:gridCol>
                <a:gridCol w="1299943">
                  <a:extLst>
                    <a:ext uri="{9D8B030D-6E8A-4147-A177-3AD203B41FA5}">
                      <a16:colId xmlns:a16="http://schemas.microsoft.com/office/drawing/2014/main" val="1911814380"/>
                    </a:ext>
                  </a:extLst>
                </a:gridCol>
                <a:gridCol w="606470">
                  <a:extLst>
                    <a:ext uri="{9D8B030D-6E8A-4147-A177-3AD203B41FA5}">
                      <a16:colId xmlns:a16="http://schemas.microsoft.com/office/drawing/2014/main" val="99034643"/>
                    </a:ext>
                  </a:extLst>
                </a:gridCol>
                <a:gridCol w="514348">
                  <a:extLst>
                    <a:ext uri="{9D8B030D-6E8A-4147-A177-3AD203B41FA5}">
                      <a16:colId xmlns:a16="http://schemas.microsoft.com/office/drawing/2014/main" val="3730768506"/>
                    </a:ext>
                  </a:extLst>
                </a:gridCol>
                <a:gridCol w="852129">
                  <a:extLst>
                    <a:ext uri="{9D8B030D-6E8A-4147-A177-3AD203B41FA5}">
                      <a16:colId xmlns:a16="http://schemas.microsoft.com/office/drawing/2014/main" val="1027754671"/>
                    </a:ext>
                  </a:extLst>
                </a:gridCol>
                <a:gridCol w="706269">
                  <a:extLst>
                    <a:ext uri="{9D8B030D-6E8A-4147-A177-3AD203B41FA5}">
                      <a16:colId xmlns:a16="http://schemas.microsoft.com/office/drawing/2014/main" val="417971905"/>
                    </a:ext>
                  </a:extLst>
                </a:gridCol>
              </a:tblGrid>
              <a:tr h="641243">
                <a:tc>
                  <a:txBody>
                    <a:bodyPr/>
                    <a:lstStyle/>
                    <a:p>
                      <a:pPr marL="0" marR="0" algn="ctr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 dirty="0">
                          <a:effectLst/>
                        </a:rPr>
                        <a:t>ID</a:t>
                      </a:r>
                      <a:endParaRPr lang="en-US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1261" marR="51261" marT="51261" marB="51261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 dirty="0">
                          <a:effectLst/>
                        </a:rPr>
                        <a:t>Added</a:t>
                      </a:r>
                      <a:endParaRPr lang="en-US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1261" marR="51261" marT="51261" marB="51261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 dirty="0">
                          <a:effectLst/>
                        </a:rPr>
                        <a:t>Description</a:t>
                      </a:r>
                      <a:endParaRPr lang="en-US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1261" marR="51261" marT="51261" marB="51261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 dirty="0">
                          <a:effectLst/>
                        </a:rPr>
                        <a:t>Status</a:t>
                      </a:r>
                      <a:endParaRPr lang="en-US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1261" marR="51261" marT="51261" marB="51261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 dirty="0">
                          <a:effectLst/>
                        </a:rPr>
                        <a:t>Story Points</a:t>
                      </a:r>
                      <a:endParaRPr lang="en-US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1261" marR="51261" marT="51261" marB="51261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 dirty="0">
                          <a:effectLst/>
                        </a:rPr>
                        <a:t>Actual Equivalent Story Points</a:t>
                      </a:r>
                      <a:endParaRPr lang="en-US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1261" marR="51261" marT="51261" marB="51261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 dirty="0">
                          <a:effectLst/>
                        </a:rPr>
                        <a:t>% Completed </a:t>
                      </a:r>
                      <a:endParaRPr lang="en-US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1261" marR="51261" marT="51261" marB="51261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085466"/>
                  </a:ext>
                </a:extLst>
              </a:tr>
              <a:tr h="1000389">
                <a:tc>
                  <a:txBody>
                    <a:bodyPr/>
                    <a:lstStyle/>
                    <a:p>
                      <a:pPr marL="0" marR="0" algn="ctr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>
                          <a:effectLst/>
                        </a:rPr>
                        <a:t>400</a:t>
                      </a:r>
                      <a:endParaRPr lang="en-US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1261" marR="51261" marT="51261" marB="51261"/>
                </a:tc>
                <a:tc>
                  <a:txBody>
                    <a:bodyPr/>
                    <a:lstStyle/>
                    <a:p>
                      <a:pPr marL="0" marR="0" algn="ctr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>
                          <a:effectLst/>
                        </a:rPr>
                        <a:t>Onset</a:t>
                      </a:r>
                      <a:endParaRPr lang="en-US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1261" marR="51261" marT="51261" marB="51261"/>
                </a:tc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>
                          <a:effectLst/>
                        </a:rPr>
                        <a:t>As a User of platform, I want to be able to access the applications deployed on it on my phone.</a:t>
                      </a:r>
                      <a:endParaRPr lang="en-US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1261" marR="51261" marT="51261" marB="51261"/>
                </a:tc>
                <a:tc>
                  <a:txBody>
                    <a:bodyPr/>
                    <a:lstStyle/>
                    <a:p>
                      <a:pPr marL="0" marR="0" algn="ctr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>
                          <a:effectLst/>
                        </a:rPr>
                        <a:t>C</a:t>
                      </a:r>
                      <a:endParaRPr lang="en-US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1261" marR="51261" marT="51261" marB="51261"/>
                </a:tc>
                <a:tc>
                  <a:txBody>
                    <a:bodyPr/>
                    <a:lstStyle/>
                    <a:p>
                      <a:pPr marL="0" marR="0" algn="ctr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>
                          <a:effectLst/>
                        </a:rPr>
                        <a:t>4</a:t>
                      </a:r>
                      <a:endParaRPr lang="en-US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1261" marR="51261" marT="51261" marB="51261"/>
                </a:tc>
                <a:tc>
                  <a:txBody>
                    <a:bodyPr/>
                    <a:lstStyle/>
                    <a:p>
                      <a:pPr marL="0" marR="0" algn="ctr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>
                          <a:effectLst/>
                        </a:rPr>
                        <a:t>4</a:t>
                      </a:r>
                      <a:endParaRPr lang="en-US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1261" marR="51261" marT="51261" marB="51261"/>
                </a:tc>
                <a:tc>
                  <a:txBody>
                    <a:bodyPr/>
                    <a:lstStyle/>
                    <a:p>
                      <a:pPr marL="0" marR="0" algn="ctr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>
                          <a:effectLst/>
                        </a:rPr>
                        <a:t>100%</a:t>
                      </a:r>
                      <a:endParaRPr lang="en-US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1261" marR="51261" marT="51261" marB="51261"/>
                </a:tc>
                <a:extLst>
                  <a:ext uri="{0D108BD9-81ED-4DB2-BD59-A6C34878D82A}">
                    <a16:rowId xmlns:a16="http://schemas.microsoft.com/office/drawing/2014/main" val="2956968775"/>
                  </a:ext>
                </a:extLst>
              </a:tr>
              <a:tr h="1000389">
                <a:tc>
                  <a:txBody>
                    <a:bodyPr/>
                    <a:lstStyle/>
                    <a:p>
                      <a:pPr marL="0" marR="0" algn="ctr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>
                          <a:effectLst/>
                        </a:rPr>
                        <a:t>401</a:t>
                      </a:r>
                      <a:endParaRPr lang="en-US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1261" marR="51261" marT="51261" marB="51261"/>
                </a:tc>
                <a:tc>
                  <a:txBody>
                    <a:bodyPr/>
                    <a:lstStyle/>
                    <a:p>
                      <a:pPr marL="0" marR="0" algn="ctr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>
                          <a:effectLst/>
                        </a:rPr>
                        <a:t>Onset</a:t>
                      </a:r>
                      <a:endParaRPr lang="en-US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1261" marR="51261" marT="51261" marB="51261"/>
                </a:tc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>
                          <a:effectLst/>
                        </a:rPr>
                        <a:t>As a User of platform, The deployed applications should be accessible via a URL on my computer.</a:t>
                      </a:r>
                      <a:endParaRPr lang="en-US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1261" marR="51261" marT="51261" marB="51261"/>
                </a:tc>
                <a:tc>
                  <a:txBody>
                    <a:bodyPr/>
                    <a:lstStyle/>
                    <a:p>
                      <a:pPr marL="0" marR="0" algn="ctr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>
                          <a:effectLst/>
                        </a:rPr>
                        <a:t>C</a:t>
                      </a:r>
                      <a:endParaRPr lang="en-US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1261" marR="51261" marT="51261" marB="51261"/>
                </a:tc>
                <a:tc>
                  <a:txBody>
                    <a:bodyPr/>
                    <a:lstStyle/>
                    <a:p>
                      <a:pPr marL="0" marR="0" algn="ctr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>
                          <a:effectLst/>
                        </a:rPr>
                        <a:t>4</a:t>
                      </a:r>
                      <a:endParaRPr lang="en-US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1261" marR="51261" marT="51261" marB="51261"/>
                </a:tc>
                <a:tc>
                  <a:txBody>
                    <a:bodyPr/>
                    <a:lstStyle/>
                    <a:p>
                      <a:pPr marL="0" marR="0" algn="ctr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>
                          <a:effectLst/>
                        </a:rPr>
                        <a:t>4</a:t>
                      </a:r>
                      <a:endParaRPr lang="en-US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1261" marR="51261" marT="51261" marB="51261"/>
                </a:tc>
                <a:tc>
                  <a:txBody>
                    <a:bodyPr/>
                    <a:lstStyle/>
                    <a:p>
                      <a:pPr marL="0" marR="0" algn="ctr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>
                          <a:effectLst/>
                        </a:rPr>
                        <a:t>100%</a:t>
                      </a:r>
                      <a:endParaRPr lang="en-US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1261" marR="51261" marT="51261" marB="51261"/>
                </a:tc>
                <a:extLst>
                  <a:ext uri="{0D108BD9-81ED-4DB2-BD59-A6C34878D82A}">
                    <a16:rowId xmlns:a16="http://schemas.microsoft.com/office/drawing/2014/main" val="2425971159"/>
                  </a:ext>
                </a:extLst>
              </a:tr>
              <a:tr h="261194">
                <a:tc gridSpan="3">
                  <a:txBody>
                    <a:bodyPr/>
                    <a:lstStyle/>
                    <a:p>
                      <a:pPr marL="0" marR="0" algn="ctr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 dirty="0">
                          <a:effectLst/>
                        </a:rPr>
                        <a:t>Acceptance Criteria</a:t>
                      </a:r>
                      <a:endParaRPr lang="en-US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5173" marR="85173" marT="42587" marB="42587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algn="ctr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 dirty="0">
                          <a:effectLst/>
                        </a:rPr>
                        <a:t>Verification</a:t>
                      </a:r>
                      <a:endParaRPr lang="en-US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5173" marR="85173" marT="42587" marB="42587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4304267"/>
                  </a:ext>
                </a:extLst>
              </a:tr>
              <a:tr h="620340"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>
                          <a:effectLst/>
                        </a:rPr>
                        <a:t>400</a:t>
                      </a:r>
                      <a:endParaRPr lang="en-US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1261" marR="51261" marT="51261" marB="51261"/>
                </a:tc>
                <a:tc gridSpan="2">
                  <a:txBody>
                    <a:bodyPr/>
                    <a:lstStyle/>
                    <a:p>
                      <a:pPr marL="0" marR="0" algn="l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 dirty="0">
                          <a:effectLst/>
                        </a:rPr>
                        <a:t>When the page is visited the application should load correctly.</a:t>
                      </a:r>
                      <a:endParaRPr lang="en-US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5173" marR="85173" marT="42587" marB="42587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algn="l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 dirty="0">
                          <a:effectLst/>
                        </a:rPr>
                        <a:t>The </a:t>
                      </a:r>
                      <a:r>
                        <a:rPr lang="en-US" sz="1000" u="none" strike="noStrike" dirty="0" err="1">
                          <a:effectLst/>
                        </a:rPr>
                        <a:t>url</a:t>
                      </a:r>
                      <a:r>
                        <a:rPr lang="en-US" sz="1000" u="none" strike="noStrike" dirty="0">
                          <a:effectLst/>
                        </a:rPr>
                        <a:t> link is open on a browser on Mobile and Computer to verify if the site loads correctly.</a:t>
                      </a:r>
                      <a:endParaRPr lang="en-US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5173" marR="85173" marT="42587" marB="42587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1289782"/>
                  </a:ext>
                </a:extLst>
              </a:tr>
              <a:tr h="440767"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>
                          <a:effectLst/>
                        </a:rPr>
                        <a:t>401</a:t>
                      </a:r>
                      <a:endParaRPr lang="en-US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1261" marR="51261" marT="51261" marB="51261"/>
                </a:tc>
                <a:tc gridSpan="2">
                  <a:txBody>
                    <a:bodyPr/>
                    <a:lstStyle/>
                    <a:p>
                      <a:pPr marL="0" marR="0" algn="l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>
                          <a:effectLst/>
                        </a:rPr>
                        <a:t>The URL should point to the correct application.</a:t>
                      </a:r>
                      <a:endParaRPr lang="en-US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5173" marR="85173" marT="42587" marB="42587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algn="l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>
                          <a:effectLst/>
                        </a:rPr>
                        <a:t>When the application loads it should be the one that was intended to open.</a:t>
                      </a:r>
                      <a:endParaRPr lang="en-US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5173" marR="85173" marT="42587" marB="42587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685582"/>
                  </a:ext>
                </a:extLst>
              </a:tr>
              <a:tr h="282096">
                <a:tc>
                  <a:txBody>
                    <a:bodyPr/>
                    <a:lstStyle/>
                    <a:p>
                      <a:pPr marL="0" marR="0" algn="ctr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 dirty="0">
                          <a:effectLst/>
                        </a:rPr>
                        <a:t>Id </a:t>
                      </a:r>
                      <a:endParaRPr lang="en-US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1261" marR="51261" marT="51261" marB="51261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algn="ctr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 dirty="0">
                          <a:effectLst/>
                        </a:rPr>
                        <a:t>Tasks</a:t>
                      </a:r>
                      <a:endParaRPr lang="en-US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5173" marR="85173" marT="42587" marB="42587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algn="ctr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 dirty="0">
                          <a:effectLst/>
                        </a:rPr>
                        <a:t>Resources</a:t>
                      </a:r>
                      <a:endParaRPr lang="en-US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5173" marR="85173" marT="42587" marB="42587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6634710"/>
                  </a:ext>
                </a:extLst>
              </a:tr>
              <a:tr h="440767"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>
                          <a:effectLst/>
                        </a:rPr>
                        <a:t>1</a:t>
                      </a:r>
                      <a:endParaRPr lang="en-US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1261" marR="51261" marT="51261" marB="51261"/>
                </a:tc>
                <a:tc gridSpan="3">
                  <a:txBody>
                    <a:bodyPr/>
                    <a:lstStyle/>
                    <a:p>
                      <a:pPr marL="0" marR="0" algn="l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>
                          <a:effectLst/>
                        </a:rPr>
                        <a:t>Setup DNS over DHT and make the url point the application.</a:t>
                      </a:r>
                      <a:endParaRPr lang="en-US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5173" marR="85173" marT="42587" marB="42587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algn="l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>
                          <a:effectLst/>
                        </a:rPr>
                        <a:t>Anudit Nagar</a:t>
                      </a:r>
                      <a:endParaRPr lang="en-US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5173" marR="85173" marT="42587" marB="42587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0004758"/>
                  </a:ext>
                </a:extLst>
              </a:tr>
              <a:tr h="440767"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>
                          <a:effectLst/>
                        </a:rPr>
                        <a:t>2</a:t>
                      </a:r>
                      <a:endParaRPr lang="en-US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1261" marR="51261" marT="51261" marB="51261"/>
                </a:tc>
                <a:tc gridSpan="3">
                  <a:txBody>
                    <a:bodyPr/>
                    <a:lstStyle/>
                    <a:p>
                      <a:pPr marL="0" marR="0" algn="l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>
                          <a:effectLst/>
                        </a:rPr>
                        <a:t>Create a front end for the user to be able to discover/access the application</a:t>
                      </a:r>
                      <a:endParaRPr lang="en-US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5173" marR="85173" marT="42587" marB="42587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algn="l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>
                          <a:effectLst/>
                        </a:rPr>
                        <a:t>Aachman Garg</a:t>
                      </a:r>
                      <a:endParaRPr lang="en-US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5173" marR="85173" marT="42587" marB="42587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0753689"/>
                  </a:ext>
                </a:extLst>
              </a:tr>
              <a:tr h="440767"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>
                          <a:effectLst/>
                        </a:rPr>
                        <a:t>3</a:t>
                      </a:r>
                      <a:endParaRPr lang="en-US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1261" marR="51261" marT="51261" marB="51261"/>
                </a:tc>
                <a:tc gridSpan="3">
                  <a:txBody>
                    <a:bodyPr/>
                    <a:lstStyle/>
                    <a:p>
                      <a:pPr marL="0" marR="0" algn="l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 dirty="0">
                          <a:effectLst/>
                        </a:rPr>
                        <a:t>Maintain and update DHT over blockchain</a:t>
                      </a:r>
                      <a:endParaRPr lang="en-US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5173" marR="85173" marT="42587" marB="42587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algn="l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 dirty="0">
                          <a:effectLst/>
                        </a:rPr>
                        <a:t>Vinayak Tiwari</a:t>
                      </a:r>
                      <a:endParaRPr lang="en-US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5173" marR="85173" marT="42587" marB="42587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13261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5487373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 advClick="0">
        <p159:morph option="byObject"/>
      </p:transition>
    </mc:Choice>
    <mc:Fallback>
      <p:transition spd="med" advClick="0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B7942CD-B815-4068-A7BC-734E70058B26}"/>
              </a:ext>
            </a:extLst>
          </p:cNvPr>
          <p:cNvCxnSpPr/>
          <p:nvPr/>
        </p:nvCxnSpPr>
        <p:spPr>
          <a:xfrm>
            <a:off x="966537" y="4055406"/>
            <a:ext cx="232209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45490C0-AD7E-4B5C-9615-42960F09489C}"/>
              </a:ext>
            </a:extLst>
          </p:cNvPr>
          <p:cNvSpPr txBox="1"/>
          <p:nvPr/>
        </p:nvSpPr>
        <p:spPr>
          <a:xfrm>
            <a:off x="830179" y="1403718"/>
            <a:ext cx="294572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Use </a:t>
            </a:r>
          </a:p>
          <a:p>
            <a:r>
              <a:rPr lang="en-IN" sz="5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Case </a:t>
            </a:r>
          </a:p>
          <a:p>
            <a:r>
              <a:rPr lang="en-IN" sz="5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Diagram</a:t>
            </a:r>
          </a:p>
        </p:txBody>
      </p:sp>
      <p:pic>
        <p:nvPicPr>
          <p:cNvPr id="6" name="image5.png">
            <a:extLst>
              <a:ext uri="{FF2B5EF4-FFF2-40B4-BE49-F238E27FC236}">
                <a16:creationId xmlns:a16="http://schemas.microsoft.com/office/drawing/2014/main" id="{F0C53EE0-8FAB-4784-A7E3-E2E43712DDCF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4824663" y="762034"/>
            <a:ext cx="5943600" cy="4547870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132002651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 advClick="0">
        <p159:morph option="byObject"/>
      </p:transition>
    </mc:Choice>
    <mc:Fallback>
      <p:transition spd="med" advClick="0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B7942CD-B815-4068-A7BC-734E70058B26}"/>
              </a:ext>
            </a:extLst>
          </p:cNvPr>
          <p:cNvCxnSpPr/>
          <p:nvPr/>
        </p:nvCxnSpPr>
        <p:spPr>
          <a:xfrm>
            <a:off x="774032" y="3571274"/>
            <a:ext cx="232209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45490C0-AD7E-4B5C-9615-42960F09489C}"/>
              </a:ext>
            </a:extLst>
          </p:cNvPr>
          <p:cNvSpPr txBox="1"/>
          <p:nvPr/>
        </p:nvSpPr>
        <p:spPr>
          <a:xfrm>
            <a:off x="774032" y="1694727"/>
            <a:ext cx="294572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Activity</a:t>
            </a:r>
          </a:p>
          <a:p>
            <a:r>
              <a:rPr lang="en-IN" sz="5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Diagram</a:t>
            </a:r>
          </a:p>
        </p:txBody>
      </p:sp>
      <p:pic>
        <p:nvPicPr>
          <p:cNvPr id="7" name="image4.png">
            <a:extLst>
              <a:ext uri="{FF2B5EF4-FFF2-40B4-BE49-F238E27FC236}">
                <a16:creationId xmlns:a16="http://schemas.microsoft.com/office/drawing/2014/main" id="{AF66AD1D-7955-467F-80B6-BC8A0DCE4B0A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6338382" y="103556"/>
            <a:ext cx="4404726" cy="5880149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4780418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 advClick="0">
        <p159:morph option="byObject"/>
      </p:transition>
    </mc:Choice>
    <mc:Fallback>
      <p:transition spd="med" advClick="0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B7942CD-B815-4068-A7BC-734E70058B26}"/>
              </a:ext>
            </a:extLst>
          </p:cNvPr>
          <p:cNvCxnSpPr/>
          <p:nvPr/>
        </p:nvCxnSpPr>
        <p:spPr>
          <a:xfrm>
            <a:off x="774032" y="3571274"/>
            <a:ext cx="232209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45490C0-AD7E-4B5C-9615-42960F09489C}"/>
              </a:ext>
            </a:extLst>
          </p:cNvPr>
          <p:cNvSpPr txBox="1"/>
          <p:nvPr/>
        </p:nvSpPr>
        <p:spPr>
          <a:xfrm>
            <a:off x="774032" y="1694727"/>
            <a:ext cx="294572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Class</a:t>
            </a:r>
          </a:p>
          <a:p>
            <a:r>
              <a:rPr lang="en-IN" sz="5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Diagram</a:t>
            </a:r>
          </a:p>
        </p:txBody>
      </p:sp>
      <p:pic>
        <p:nvPicPr>
          <p:cNvPr id="6" name="image3.png">
            <a:extLst>
              <a:ext uri="{FF2B5EF4-FFF2-40B4-BE49-F238E27FC236}">
                <a16:creationId xmlns:a16="http://schemas.microsoft.com/office/drawing/2014/main" id="{23879C79-47B2-4E81-9F12-1048204FD8F9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4672263" y="450850"/>
            <a:ext cx="5943600" cy="5346700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333711480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 advClick="0">
        <p159:morph option="byObject"/>
      </p:transition>
    </mc:Choice>
    <mc:Fallback>
      <p:transition spd="med" advClick="0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B7942CD-B815-4068-A7BC-734E70058B26}"/>
              </a:ext>
            </a:extLst>
          </p:cNvPr>
          <p:cNvCxnSpPr/>
          <p:nvPr/>
        </p:nvCxnSpPr>
        <p:spPr>
          <a:xfrm>
            <a:off x="774032" y="3571274"/>
            <a:ext cx="232209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45490C0-AD7E-4B5C-9615-42960F09489C}"/>
              </a:ext>
            </a:extLst>
          </p:cNvPr>
          <p:cNvSpPr txBox="1"/>
          <p:nvPr/>
        </p:nvSpPr>
        <p:spPr>
          <a:xfrm>
            <a:off x="774032" y="1694727"/>
            <a:ext cx="294572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Sequence</a:t>
            </a:r>
          </a:p>
          <a:p>
            <a:r>
              <a:rPr lang="en-IN" sz="5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Diagram</a:t>
            </a:r>
          </a:p>
        </p:txBody>
      </p:sp>
      <p:pic>
        <p:nvPicPr>
          <p:cNvPr id="7" name="image2.png">
            <a:extLst>
              <a:ext uri="{FF2B5EF4-FFF2-40B4-BE49-F238E27FC236}">
                <a16:creationId xmlns:a16="http://schemas.microsoft.com/office/drawing/2014/main" id="{80F33D54-CC39-4223-AA71-012D22D066A4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4985084" y="846889"/>
            <a:ext cx="5943600" cy="4394200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405297808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 advClick="0">
        <p159:morph option="byObject"/>
      </p:transition>
    </mc:Choice>
    <mc:Fallback>
      <p:transition spd="med" advClick="0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ACDC863-83DB-4759-B2F3-DE79229A13C7}"/>
              </a:ext>
            </a:extLst>
          </p:cNvPr>
          <p:cNvSpPr txBox="1"/>
          <p:nvPr/>
        </p:nvSpPr>
        <p:spPr>
          <a:xfrm>
            <a:off x="3431151" y="2477125"/>
            <a:ext cx="532969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8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Thank You !</a:t>
            </a:r>
          </a:p>
        </p:txBody>
      </p:sp>
    </p:spTree>
    <p:extLst>
      <p:ext uri="{BB962C8B-B14F-4D97-AF65-F5344CB8AC3E}">
        <p14:creationId xmlns:p14="http://schemas.microsoft.com/office/powerpoint/2010/main" val="2101882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65C22C0-4078-4F22-9194-6DC4F513DC34}"/>
              </a:ext>
            </a:extLst>
          </p:cNvPr>
          <p:cNvSpPr txBox="1"/>
          <p:nvPr/>
        </p:nvSpPr>
        <p:spPr>
          <a:xfrm>
            <a:off x="315685" y="199999"/>
            <a:ext cx="34882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Abstract</a:t>
            </a:r>
            <a:endParaRPr lang="en-IN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46B1CF5-1BFE-4A0F-BF43-BCF42C83A1A4}"/>
              </a:ext>
            </a:extLst>
          </p:cNvPr>
          <p:cNvSpPr txBox="1"/>
          <p:nvPr/>
        </p:nvSpPr>
        <p:spPr>
          <a:xfrm>
            <a:off x="2767263" y="4728839"/>
            <a:ext cx="66574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Abadi Extra Light" panose="020B0204020104020204" pitchFamily="34" charset="0"/>
              </a:rPr>
              <a:t>Decentralised alternative to AWS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C62ED9B-8131-4EEF-A2F9-6DC6F563F572}"/>
              </a:ext>
            </a:extLst>
          </p:cNvPr>
          <p:cNvCxnSpPr>
            <a:cxnSpLocks/>
          </p:cNvCxnSpPr>
          <p:nvPr/>
        </p:nvCxnSpPr>
        <p:spPr>
          <a:xfrm flipH="1">
            <a:off x="6497054" y="2966292"/>
            <a:ext cx="1" cy="0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Graphic 14" descr="Blind">
            <a:extLst>
              <a:ext uri="{FF2B5EF4-FFF2-40B4-BE49-F238E27FC236}">
                <a16:creationId xmlns:a16="http://schemas.microsoft.com/office/drawing/2014/main" id="{A2FF6482-3FB9-410A-9C6F-B493C0E8B1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10206" y="1867971"/>
            <a:ext cx="1371600" cy="1371600"/>
          </a:xfrm>
          <a:prstGeom prst="rect">
            <a:avLst/>
          </a:prstGeom>
        </p:spPr>
      </p:pic>
      <p:pic>
        <p:nvPicPr>
          <p:cNvPr id="17" name="Graphic 16" descr="Lock">
            <a:extLst>
              <a:ext uri="{FF2B5EF4-FFF2-40B4-BE49-F238E27FC236}">
                <a16:creationId xmlns:a16="http://schemas.microsoft.com/office/drawing/2014/main" id="{A71A17CC-E40E-46F7-9013-700A0D3310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49496" y="1867972"/>
            <a:ext cx="1371583" cy="1371583"/>
          </a:xfrm>
          <a:prstGeom prst="rect">
            <a:avLst/>
          </a:prstGeom>
        </p:spPr>
      </p:pic>
      <p:pic>
        <p:nvPicPr>
          <p:cNvPr id="19" name="Graphic 18" descr="Upward trend">
            <a:extLst>
              <a:ext uri="{FF2B5EF4-FFF2-40B4-BE49-F238E27FC236}">
                <a16:creationId xmlns:a16="http://schemas.microsoft.com/office/drawing/2014/main" id="{4DD5D2AD-8C82-4FA8-AF15-5E46AC3C1A4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103262" y="1900188"/>
            <a:ext cx="1339366" cy="1339366"/>
          </a:xfrm>
          <a:prstGeom prst="rect">
            <a:avLst/>
          </a:prstGeom>
        </p:spPr>
      </p:pic>
      <p:pic>
        <p:nvPicPr>
          <p:cNvPr id="21" name="Graphic 20" descr="Puzzle pieces">
            <a:extLst>
              <a:ext uri="{FF2B5EF4-FFF2-40B4-BE49-F238E27FC236}">
                <a16:creationId xmlns:a16="http://schemas.microsoft.com/office/drawing/2014/main" id="{6057502D-D18F-4154-B102-53EE13F646D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476379" y="1867971"/>
            <a:ext cx="1371583" cy="137158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9C8EB54B-C0B3-4886-817A-0CE8683FD87C}"/>
              </a:ext>
            </a:extLst>
          </p:cNvPr>
          <p:cNvSpPr txBox="1"/>
          <p:nvPr/>
        </p:nvSpPr>
        <p:spPr>
          <a:xfrm>
            <a:off x="1560106" y="3487652"/>
            <a:ext cx="999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PRIVATE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DE70BA2-C584-4459-8400-F3E8DC4AF6FC}"/>
              </a:ext>
            </a:extLst>
          </p:cNvPr>
          <p:cNvSpPr txBox="1"/>
          <p:nvPr/>
        </p:nvSpPr>
        <p:spPr>
          <a:xfrm>
            <a:off x="4042002" y="3487652"/>
            <a:ext cx="987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SECURE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6778FA7-DDCB-4533-9254-8D7AC42FECA3}"/>
              </a:ext>
            </a:extLst>
          </p:cNvPr>
          <p:cNvSpPr txBox="1"/>
          <p:nvPr/>
        </p:nvSpPr>
        <p:spPr>
          <a:xfrm>
            <a:off x="6257568" y="3349152"/>
            <a:ext cx="16900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FAULT TOLERANT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4DEC604-FC8B-4926-A561-1A2045296791}"/>
              </a:ext>
            </a:extLst>
          </p:cNvPr>
          <p:cNvSpPr txBox="1"/>
          <p:nvPr/>
        </p:nvSpPr>
        <p:spPr>
          <a:xfrm>
            <a:off x="9194647" y="3484341"/>
            <a:ext cx="1247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SCALABLE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9106D41-300A-43CE-AD2E-E6B206331452}"/>
              </a:ext>
            </a:extLst>
          </p:cNvPr>
          <p:cNvCxnSpPr/>
          <p:nvPr/>
        </p:nvCxnSpPr>
        <p:spPr>
          <a:xfrm>
            <a:off x="399058" y="1103658"/>
            <a:ext cx="232209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95320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21111 L 0 2.22222E-6 " pathEditMode="relative" rAng="0" ptsTypes="AA">
                                      <p:cBhvr>
                                        <p:cTn id="6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05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750"/>
                            </p:stCondLst>
                            <p:childTnLst>
                              <p:par>
                                <p:cTn id="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50"/>
                            </p:stCondLst>
                            <p:childTnLst>
                              <p:par>
                                <p:cTn id="2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750"/>
                            </p:stCondLst>
                            <p:childTnLst>
                              <p:par>
                                <p:cTn id="3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250"/>
                            </p:stCondLst>
                            <p:childTnLst>
                              <p:par>
                                <p:cTn id="4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500"/>
                            </p:stCondLst>
                            <p:childTnLst>
                              <p:par>
                                <p:cTn id="5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2" grpId="0"/>
      <p:bldP spid="23" grpId="0"/>
      <p:bldP spid="24" grpId="0"/>
      <p:bldP spid="2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65C22C0-4078-4F22-9194-6DC4F513DC34}"/>
              </a:ext>
            </a:extLst>
          </p:cNvPr>
          <p:cNvSpPr txBox="1"/>
          <p:nvPr/>
        </p:nvSpPr>
        <p:spPr>
          <a:xfrm>
            <a:off x="3345952" y="2392904"/>
            <a:ext cx="550009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8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The Problem</a:t>
            </a:r>
          </a:p>
        </p:txBody>
      </p:sp>
    </p:spTree>
    <p:extLst>
      <p:ext uri="{BB962C8B-B14F-4D97-AF65-F5344CB8AC3E}">
        <p14:creationId xmlns:p14="http://schemas.microsoft.com/office/powerpoint/2010/main" val="551149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46B1CF5-1BFE-4A0F-BF43-BCF42C83A1A4}"/>
              </a:ext>
            </a:extLst>
          </p:cNvPr>
          <p:cNvSpPr txBox="1"/>
          <p:nvPr/>
        </p:nvSpPr>
        <p:spPr>
          <a:xfrm>
            <a:off x="1784087" y="3075057"/>
            <a:ext cx="86238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Abadi Extra Light" panose="020B0204020104020204" pitchFamily="34" charset="0"/>
              </a:rPr>
              <a:t>Only few companies dominate the Internet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BEE136-1144-421A-A5B2-16A0B0FB2D6C}"/>
              </a:ext>
            </a:extLst>
          </p:cNvPr>
          <p:cNvSpPr txBox="1"/>
          <p:nvPr/>
        </p:nvSpPr>
        <p:spPr>
          <a:xfrm>
            <a:off x="315684" y="199999"/>
            <a:ext cx="42081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The Problem</a:t>
            </a:r>
            <a:endParaRPr lang="en-IN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4752D76-626F-4C37-A9A8-414745F5B728}"/>
              </a:ext>
            </a:extLst>
          </p:cNvPr>
          <p:cNvCxnSpPr/>
          <p:nvPr/>
        </p:nvCxnSpPr>
        <p:spPr>
          <a:xfrm>
            <a:off x="399058" y="1103658"/>
            <a:ext cx="232209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5670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46B1CF5-1BFE-4A0F-BF43-BCF42C83A1A4}"/>
              </a:ext>
            </a:extLst>
          </p:cNvPr>
          <p:cNvSpPr txBox="1"/>
          <p:nvPr/>
        </p:nvSpPr>
        <p:spPr>
          <a:xfrm>
            <a:off x="3018987" y="2170384"/>
            <a:ext cx="61540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Abadi Extra Light" panose="020B0204020104020204" pitchFamily="34" charset="0"/>
              </a:rPr>
              <a:t>Only few companies dominate the Internet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297B3B-4F68-4BFC-B033-98291FFE61D8}"/>
              </a:ext>
            </a:extLst>
          </p:cNvPr>
          <p:cNvSpPr txBox="1"/>
          <p:nvPr/>
        </p:nvSpPr>
        <p:spPr>
          <a:xfrm>
            <a:off x="1148374" y="3075057"/>
            <a:ext cx="98952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Abadi Extra Light" panose="020B0204020104020204" pitchFamily="34" charset="0"/>
              </a:rPr>
              <a:t>They store, use and control users’ personal data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3E79C2-A234-4DF5-B42E-0ADF09099C58}"/>
              </a:ext>
            </a:extLst>
          </p:cNvPr>
          <p:cNvSpPr txBox="1"/>
          <p:nvPr/>
        </p:nvSpPr>
        <p:spPr>
          <a:xfrm>
            <a:off x="315684" y="199999"/>
            <a:ext cx="42081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The Problem</a:t>
            </a:r>
            <a:endParaRPr lang="en-IN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118F6F5-F722-4EBB-A589-6DBD28570FA7}"/>
              </a:ext>
            </a:extLst>
          </p:cNvPr>
          <p:cNvCxnSpPr/>
          <p:nvPr/>
        </p:nvCxnSpPr>
        <p:spPr>
          <a:xfrm>
            <a:off x="399058" y="1103658"/>
            <a:ext cx="232209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25922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297B3B-4F68-4BFC-B033-98291FFE61D8}"/>
              </a:ext>
            </a:extLst>
          </p:cNvPr>
          <p:cNvSpPr txBox="1"/>
          <p:nvPr/>
        </p:nvSpPr>
        <p:spPr>
          <a:xfrm>
            <a:off x="2465853" y="2026988"/>
            <a:ext cx="72602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Abadi Extra Light" panose="020B0204020104020204" pitchFamily="34" charset="0"/>
              </a:rPr>
              <a:t>They store, use and control users’ personal data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A73E4A-F2CA-4B63-B35E-4FCD0D7109D2}"/>
              </a:ext>
            </a:extLst>
          </p:cNvPr>
          <p:cNvSpPr txBox="1"/>
          <p:nvPr/>
        </p:nvSpPr>
        <p:spPr>
          <a:xfrm>
            <a:off x="1778814" y="3075057"/>
            <a:ext cx="86343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Abadi Extra Light" panose="020B0204020104020204" pitchFamily="34" charset="0"/>
              </a:rPr>
              <a:t>Gives centralized entities unfair advantage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69B5E4-0F4B-4BEF-9039-49B28E7EC016}"/>
              </a:ext>
            </a:extLst>
          </p:cNvPr>
          <p:cNvSpPr txBox="1"/>
          <p:nvPr/>
        </p:nvSpPr>
        <p:spPr>
          <a:xfrm>
            <a:off x="315684" y="199999"/>
            <a:ext cx="42081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The Problem</a:t>
            </a:r>
            <a:endParaRPr lang="en-IN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4E41E78-A9A3-4C72-85A6-6F7AB51FDD9C}"/>
              </a:ext>
            </a:extLst>
          </p:cNvPr>
          <p:cNvCxnSpPr/>
          <p:nvPr/>
        </p:nvCxnSpPr>
        <p:spPr>
          <a:xfrm>
            <a:off x="399058" y="1103658"/>
            <a:ext cx="232209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15040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7CC0561-8738-487F-AE46-894B9A3426C6}"/>
              </a:ext>
            </a:extLst>
          </p:cNvPr>
          <p:cNvSpPr txBox="1"/>
          <p:nvPr/>
        </p:nvSpPr>
        <p:spPr>
          <a:xfrm>
            <a:off x="3345952" y="2392904"/>
            <a:ext cx="550009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8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The Solution</a:t>
            </a:r>
          </a:p>
        </p:txBody>
      </p:sp>
    </p:spTree>
    <p:extLst>
      <p:ext uri="{BB962C8B-B14F-4D97-AF65-F5344CB8AC3E}">
        <p14:creationId xmlns:p14="http://schemas.microsoft.com/office/powerpoint/2010/main" val="2174721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46B1CF5-1BFE-4A0F-BF43-BCF42C83A1A4}"/>
              </a:ext>
            </a:extLst>
          </p:cNvPr>
          <p:cNvSpPr txBox="1"/>
          <p:nvPr/>
        </p:nvSpPr>
        <p:spPr>
          <a:xfrm>
            <a:off x="1784087" y="2459504"/>
            <a:ext cx="862382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Abadi Extra Light" panose="020B0204020104020204" pitchFamily="34" charset="0"/>
              </a:rPr>
              <a:t>A distributed cloud backed by Ethereum that can store and compute data through a network of micro devices.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3FB072-7EFA-40ED-9D98-23001A64349C}"/>
              </a:ext>
            </a:extLst>
          </p:cNvPr>
          <p:cNvSpPr txBox="1"/>
          <p:nvPr/>
        </p:nvSpPr>
        <p:spPr>
          <a:xfrm>
            <a:off x="315684" y="199999"/>
            <a:ext cx="42081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The Solution</a:t>
            </a:r>
            <a:endParaRPr lang="en-IN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66BC2D8-6359-4719-9DCD-42F88601F3B0}"/>
              </a:ext>
            </a:extLst>
          </p:cNvPr>
          <p:cNvCxnSpPr/>
          <p:nvPr/>
        </p:nvCxnSpPr>
        <p:spPr>
          <a:xfrm>
            <a:off x="399058" y="1103658"/>
            <a:ext cx="232209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54632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253</TotalTime>
  <Words>830</Words>
  <Application>Microsoft Office PowerPoint</Application>
  <PresentationFormat>Widescreen</PresentationFormat>
  <Paragraphs>241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Calibri</vt:lpstr>
      <vt:lpstr>Arial</vt:lpstr>
      <vt:lpstr>Product Sans</vt:lpstr>
      <vt:lpstr>Abadi Extra Light</vt:lpstr>
      <vt:lpstr>Arial Narrow</vt:lpstr>
      <vt:lpstr>Calibri Light</vt:lpstr>
      <vt:lpstr>Office Theme</vt:lpstr>
      <vt:lpstr>dCloud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dCloud</dc:title>
  <dc:creator>Anudit Nagar</dc:creator>
  <cp:lastModifiedBy>Anudit Nagar</cp:lastModifiedBy>
  <cp:revision>67</cp:revision>
  <dcterms:created xsi:type="dcterms:W3CDTF">2019-09-25T03:15:10Z</dcterms:created>
  <dcterms:modified xsi:type="dcterms:W3CDTF">2020-05-14T15:49:28Z</dcterms:modified>
</cp:coreProperties>
</file>